
<file path=[Content_Types].xml><?xml version="1.0" encoding="utf-8"?>
<Types xmlns="http://schemas.openxmlformats.org/package/2006/content-types">
  <Default Extension="emf" ContentType="image/x-emf"/>
  <Default Extension="jpeg" ContentType="image/jpeg"/>
  <Default Extension="jpg" ContentType="image/gi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3.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4.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5.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6.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media/image12.jp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6" r:id="rId4"/>
    <p:sldMasterId id="2147484142" r:id="rId5"/>
    <p:sldMasterId id="2147484051" r:id="rId6"/>
    <p:sldMasterId id="2147484081" r:id="rId7"/>
    <p:sldMasterId id="2147484110" r:id="rId8"/>
    <p:sldMasterId id="2147484170" r:id="rId9"/>
    <p:sldMasterId id="2147483723" r:id="rId10"/>
  </p:sldMasterIdLst>
  <p:notesMasterIdLst>
    <p:notesMasterId r:id="rId46"/>
  </p:notesMasterIdLst>
  <p:handoutMasterIdLst>
    <p:handoutMasterId r:id="rId47"/>
  </p:handoutMasterIdLst>
  <p:sldIdLst>
    <p:sldId id="517" r:id="rId11"/>
    <p:sldId id="374" r:id="rId12"/>
    <p:sldId id="984" r:id="rId13"/>
    <p:sldId id="530" r:id="rId14"/>
    <p:sldId id="974" r:id="rId15"/>
    <p:sldId id="519" r:id="rId16"/>
    <p:sldId id="496" r:id="rId17"/>
    <p:sldId id="494" r:id="rId18"/>
    <p:sldId id="523" r:id="rId19"/>
    <p:sldId id="499" r:id="rId20"/>
    <p:sldId id="520" r:id="rId21"/>
    <p:sldId id="527" r:id="rId22"/>
    <p:sldId id="521" r:id="rId23"/>
    <p:sldId id="307" r:id="rId24"/>
    <p:sldId id="975" r:id="rId25"/>
    <p:sldId id="966" r:id="rId26"/>
    <p:sldId id="971" r:id="rId27"/>
    <p:sldId id="976" r:id="rId28"/>
    <p:sldId id="273" r:id="rId29"/>
    <p:sldId id="261" r:id="rId30"/>
    <p:sldId id="977" r:id="rId31"/>
    <p:sldId id="957" r:id="rId32"/>
    <p:sldId id="958" r:id="rId33"/>
    <p:sldId id="959" r:id="rId34"/>
    <p:sldId id="978" r:id="rId35"/>
    <p:sldId id="969" r:id="rId36"/>
    <p:sldId id="970" r:id="rId37"/>
    <p:sldId id="979" r:id="rId38"/>
    <p:sldId id="972" r:id="rId39"/>
    <p:sldId id="980" r:id="rId40"/>
    <p:sldId id="982" r:id="rId41"/>
    <p:sldId id="983" r:id="rId42"/>
    <p:sldId id="981" r:id="rId43"/>
    <p:sldId id="973" r:id="rId44"/>
    <p:sldId id="479"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2280" userDrawn="1">
          <p15:clr>
            <a:srgbClr val="A4A3A4"/>
          </p15:clr>
        </p15:guide>
        <p15:guide id="3"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4E4E4"/>
    <a:srgbClr val="4D4D4D"/>
    <a:srgbClr val="DEDEDE"/>
    <a:srgbClr val="A29A92"/>
    <a:srgbClr val="00863D"/>
    <a:srgbClr val="00B050"/>
    <a:srgbClr val="C8C8C8"/>
    <a:srgbClr val="FF6600"/>
    <a:srgbClr val="D9D9D9"/>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29" autoAdjust="0"/>
    <p:restoredTop sz="79322" autoAdjust="0"/>
  </p:normalViewPr>
  <p:slideViewPr>
    <p:cSldViewPr snapToGrid="0">
      <p:cViewPr varScale="1">
        <p:scale>
          <a:sx n="127" d="100"/>
          <a:sy n="127" d="100"/>
        </p:scale>
        <p:origin x="1436" y="112"/>
      </p:cViewPr>
      <p:guideLst>
        <p:guide orient="horz" pos="2160"/>
        <p:guide orient="horz" pos="228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98" d="100"/>
          <a:sy n="98" d="100"/>
        </p:scale>
        <p:origin x="3516"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notesMaster" Target="notesMasters/notesMaster1.xml"/><Relationship Id="rId20" Type="http://schemas.openxmlformats.org/officeDocument/2006/relationships/slide" Target="slides/slide10.xml"/><Relationship Id="rId41" Type="http://schemas.openxmlformats.org/officeDocument/2006/relationships/slide" Target="slides/slide31.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CF3383-DF08-4C90-8557-22EF3027DD43}" type="datetimeFigureOut">
              <a:rPr lang="en-US" smtClean="0"/>
              <a:t>8/1/2025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793050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D16557-6E8E-4D95-8DF3-2DE1590C714A}" type="datetimeFigureOut">
              <a:rPr lang="en-US" smtClean="0"/>
              <a:t>8/1/2025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3A86D8-1D95-4DFF-A26B-8F86AC3AC58E}" type="slidenum">
              <a:rPr lang="en-US" smtClean="0"/>
              <a:t>‹#›</a:t>
            </a:fld>
            <a:endParaRPr lang="en-US"/>
          </a:p>
        </p:txBody>
      </p:sp>
    </p:spTree>
    <p:extLst>
      <p:ext uri="{BB962C8B-B14F-4D97-AF65-F5344CB8AC3E}">
        <p14:creationId xmlns:p14="http://schemas.microsoft.com/office/powerpoint/2010/main" val="1538130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google.com/search?cs=0&amp;sca_esv=52e1e9b7e774a509&amp;sxsrf=AE3TifPNYxbsNgU-AU8WrrZSpx6Zg72oFA%3A1752271944416&amp;q=National+Digital+Forecast+Database&amp;sa=X&amp;ved=2ahUKEwiP1PfV6bWOAxWLEFkFHYuACz0QxccNegQIAhAB&amp;mstk=AUtExfBJ3z5txLfpY7B691IguglENlSB8LI9AoC9jlCsGxXY6v0Iriiqr-fZKbtcYOtXLj2IUwRRBpJFSder8tLGlSemTYaENctNVuPcW3jiLQZnvYx8dy6bXF2cOIYqPotYVyZJ9a2e5sYbTWNeWrive3J0EqRF7678heSJ3Coqm99T9DM&amp;csui=3"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1</a:t>
            </a:fld>
            <a:endParaRPr lang="en-US"/>
          </a:p>
        </p:txBody>
      </p:sp>
    </p:spTree>
    <p:extLst>
      <p:ext uri="{BB962C8B-B14F-4D97-AF65-F5344CB8AC3E}">
        <p14:creationId xmlns:p14="http://schemas.microsoft.com/office/powerpoint/2010/main" val="1471503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1">
              <a:buAutoNum type="arabicPeriod" startAt="5"/>
            </a:pPr>
            <a:endParaRPr lang="en-US" dirty="0"/>
          </a:p>
        </p:txBody>
      </p:sp>
      <p:sp>
        <p:nvSpPr>
          <p:cNvPr id="4" name="Slide Number Placeholder 3"/>
          <p:cNvSpPr>
            <a:spLocks noGrp="1"/>
          </p:cNvSpPr>
          <p:nvPr>
            <p:ph type="sldNum" sz="quarter" idx="10"/>
          </p:nvPr>
        </p:nvSpPr>
        <p:spPr/>
        <p:txBody>
          <a:bodyPr/>
          <a:lstStyle/>
          <a:p>
            <a:fld id="{63DB2278-8DAD-499A-8E9C-76888458FEF8}" type="slidenum">
              <a:rPr lang="en-US" smtClean="0"/>
              <a:pPr/>
              <a:t>10</a:t>
            </a:fld>
            <a:endParaRPr lang="en-US"/>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Header Placeholder 6"/>
          <p:cNvSpPr>
            <a:spLocks noGrp="1"/>
          </p:cNvSpPr>
          <p:nvPr>
            <p:ph type="hdr" sz="quarter" idx="13"/>
          </p:nvPr>
        </p:nvSpPr>
        <p:spPr/>
        <p:txBody>
          <a:bodyPr/>
          <a:lstStyle/>
          <a:p>
            <a:r>
              <a:rPr lang="en-US"/>
              <a:t>CWMS Overview</a:t>
            </a:r>
            <a:endParaRPr lang="en-US" dirty="0"/>
          </a:p>
        </p:txBody>
      </p:sp>
      <p:sp>
        <p:nvSpPr>
          <p:cNvPr id="13" name="Slide Image Placeholder 12"/>
          <p:cNvSpPr>
            <a:spLocks noGrp="1" noRot="1" noChangeAspect="1"/>
          </p:cNvSpPr>
          <p:nvPr>
            <p:ph type="sldImg"/>
          </p:nvPr>
        </p:nvSpPr>
        <p:spPr/>
      </p:sp>
    </p:spTree>
    <p:extLst>
      <p:ext uri="{BB962C8B-B14F-4D97-AF65-F5344CB8AC3E}">
        <p14:creationId xmlns:p14="http://schemas.microsoft.com/office/powerpoint/2010/main" val="3270241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1">
              <a:buNone/>
            </a:pPr>
            <a:endParaRPr lang="en-US" dirty="0"/>
          </a:p>
          <a:p>
            <a:pPr>
              <a:buAutoNum type="alphaUcPeriod" startAt="2"/>
            </a:pPr>
            <a:endParaRPr lang="en-US" dirty="0"/>
          </a:p>
        </p:txBody>
      </p:sp>
      <p:sp>
        <p:nvSpPr>
          <p:cNvPr id="44036" name="Slide Number Placeholder 3"/>
          <p:cNvSpPr txBox="1">
            <a:spLocks noGrp="1"/>
          </p:cNvSpPr>
          <p:nvPr/>
        </p:nvSpPr>
        <p:spPr bwMode="auto">
          <a:xfrm>
            <a:off x="3970734" y="8830660"/>
            <a:ext cx="3038145" cy="464205"/>
          </a:xfrm>
          <a:prstGeom prst="rect">
            <a:avLst/>
          </a:prstGeom>
          <a:noFill/>
          <a:ln w="9525">
            <a:noFill/>
            <a:miter lim="800000"/>
            <a:headEnd/>
            <a:tailEnd/>
          </a:ln>
        </p:spPr>
        <p:txBody>
          <a:bodyPr lIns="93051" tIns="46527" rIns="93051" bIns="46527" anchor="b"/>
          <a:lstStyle/>
          <a:p>
            <a:pPr algn="r" defTabSz="928691"/>
            <a:fld id="{3755B70E-70DA-4B14-9D9C-C26BD6F0B557}" type="slidenum">
              <a:rPr lang="en-US" sz="1200"/>
              <a:pPr algn="r" defTabSz="928691"/>
              <a:t>11</a:t>
            </a:fld>
            <a:endParaRPr lang="en-US" sz="1200"/>
          </a:p>
        </p:txBody>
      </p:sp>
      <p:sp>
        <p:nvSpPr>
          <p:cNvPr id="2" name="Date Placeholder 1"/>
          <p:cNvSpPr>
            <a:spLocks noGrp="1"/>
          </p:cNvSpPr>
          <p:nvPr>
            <p:ph type="dt"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Header Placeholder 4"/>
          <p:cNvSpPr>
            <a:spLocks noGrp="1"/>
          </p:cNvSpPr>
          <p:nvPr>
            <p:ph type="hdr" sz="quarter" idx="12"/>
          </p:nvPr>
        </p:nvSpPr>
        <p:spPr/>
        <p:txBody>
          <a:bodyPr/>
          <a:lstStyle/>
          <a:p>
            <a:r>
              <a:rPr lang="en-US"/>
              <a:t>CWMS Overview</a:t>
            </a:r>
            <a:endParaRPr lang="en-US" dirty="0"/>
          </a:p>
        </p:txBody>
      </p:sp>
      <p:sp>
        <p:nvSpPr>
          <p:cNvPr id="10" name="Slide Image Placeholder 9"/>
          <p:cNvSpPr>
            <a:spLocks noGrp="1" noRot="1" noChangeAspect="1"/>
          </p:cNvSpPr>
          <p:nvPr>
            <p:ph type="sldImg"/>
          </p:nvPr>
        </p:nvSpPr>
        <p:spPr/>
      </p:sp>
      <p:sp>
        <p:nvSpPr>
          <p:cNvPr id="11" name="Slide Number Placeholder 10"/>
          <p:cNvSpPr>
            <a:spLocks noGrp="1"/>
          </p:cNvSpPr>
          <p:nvPr>
            <p:ph type="sldNum" sz="quarter" idx="13"/>
          </p:nvPr>
        </p:nvSpPr>
        <p:spPr/>
        <p:txBody>
          <a:bodyPr/>
          <a:lstStyle/>
          <a:p>
            <a:pPr>
              <a:defRPr/>
            </a:pPr>
            <a:fld id="{63DB2278-8DAD-499A-8E9C-76888458FEF8}" type="slidenum">
              <a:rPr lang="en-US" smtClean="0"/>
              <a:pPr>
                <a:defRPr/>
              </a:pPr>
              <a:t>11</a:t>
            </a:fld>
            <a:endParaRPr lang="en-US"/>
          </a:p>
        </p:txBody>
      </p:sp>
    </p:spTree>
    <p:extLst>
      <p:ext uri="{BB962C8B-B14F-4D97-AF65-F5344CB8AC3E}">
        <p14:creationId xmlns:p14="http://schemas.microsoft.com/office/powerpoint/2010/main" val="2873573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1">
              <a:buNone/>
            </a:pPr>
            <a:endParaRPr lang="en-US" dirty="0"/>
          </a:p>
        </p:txBody>
      </p:sp>
      <p:sp>
        <p:nvSpPr>
          <p:cNvPr id="4" name="Slide Number Placeholder 3"/>
          <p:cNvSpPr>
            <a:spLocks noGrp="1"/>
          </p:cNvSpPr>
          <p:nvPr>
            <p:ph type="sldNum" sz="quarter" idx="10"/>
          </p:nvPr>
        </p:nvSpPr>
        <p:spPr/>
        <p:txBody>
          <a:bodyPr/>
          <a:lstStyle/>
          <a:p>
            <a:fld id="{63DB2278-8DAD-499A-8E9C-76888458FEF8}" type="slidenum">
              <a:rPr lang="en-US" smtClean="0"/>
              <a:pPr/>
              <a:t>12</a:t>
            </a:fld>
            <a:endParaRPr lang="en-US"/>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Header Placeholder 6"/>
          <p:cNvSpPr>
            <a:spLocks noGrp="1"/>
          </p:cNvSpPr>
          <p:nvPr>
            <p:ph type="hdr" sz="quarter" idx="13"/>
          </p:nvPr>
        </p:nvSpPr>
        <p:spPr/>
        <p:txBody>
          <a:bodyPr/>
          <a:lstStyle/>
          <a:p>
            <a:r>
              <a:rPr lang="en-US"/>
              <a:t>CWMS Overview</a:t>
            </a:r>
            <a:endParaRPr lang="en-US" dirty="0"/>
          </a:p>
        </p:txBody>
      </p:sp>
      <p:sp>
        <p:nvSpPr>
          <p:cNvPr id="13" name="Slide Image Placeholder 12"/>
          <p:cNvSpPr>
            <a:spLocks noGrp="1" noRot="1" noChangeAspect="1"/>
          </p:cNvSpPr>
          <p:nvPr>
            <p:ph type="sldImg"/>
          </p:nvPr>
        </p:nvSpPr>
        <p:spPr/>
      </p:sp>
    </p:spTree>
    <p:extLst>
      <p:ext uri="{BB962C8B-B14F-4D97-AF65-F5344CB8AC3E}">
        <p14:creationId xmlns:p14="http://schemas.microsoft.com/office/powerpoint/2010/main" val="11420909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p:sp>
      <p:sp>
        <p:nvSpPr>
          <p:cNvPr id="5" name="Notes Placeholder 4"/>
          <p:cNvSpPr>
            <a:spLocks noGrp="1"/>
          </p:cNvSpPr>
          <p:nvPr>
            <p:ph type="body" idx="1"/>
          </p:nvPr>
        </p:nvSpPr>
        <p:spPr/>
        <p:txBody>
          <a:bodyPr>
            <a:normAutofit/>
          </a:bodyPr>
          <a:lstStyle/>
          <a:p>
            <a:pPr>
              <a:buFont typeface="Arial" pitchFamily="34" charset="0"/>
              <a:buNone/>
            </a:pPr>
            <a:endParaRPr lang="en-US" dirty="0"/>
          </a:p>
        </p:txBody>
      </p:sp>
      <p:sp>
        <p:nvSpPr>
          <p:cNvPr id="6" name="Slide Number Placeholder 5"/>
          <p:cNvSpPr>
            <a:spLocks noGrp="1"/>
          </p:cNvSpPr>
          <p:nvPr>
            <p:ph type="sldNum" sz="quarter" idx="10"/>
          </p:nvPr>
        </p:nvSpPr>
        <p:spPr/>
        <p:txBody>
          <a:bodyPr/>
          <a:lstStyle/>
          <a:p>
            <a:fld id="{FFFBC57C-89AC-4665-8D9E-F09DF8887FF4}" type="slidenum">
              <a:rPr lang="en-US" smtClean="0"/>
              <a:pPr/>
              <a:t>13</a:t>
            </a:fld>
            <a:endParaRPr lang="en-US"/>
          </a:p>
        </p:txBody>
      </p:sp>
      <p:sp>
        <p:nvSpPr>
          <p:cNvPr id="2" name="Header Placeholder 3">
            <a:extLst>
              <a:ext uri="{FF2B5EF4-FFF2-40B4-BE49-F238E27FC236}">
                <a16:creationId xmlns:a16="http://schemas.microsoft.com/office/drawing/2014/main" id="{E54001CA-5077-37F6-4AA9-E34EB6904B58}"/>
              </a:ext>
            </a:extLst>
          </p:cNvPr>
          <p:cNvSpPr txBox="1">
            <a:spLocks/>
          </p:cNvSpPr>
          <p:nvPr/>
        </p:nvSpPr>
        <p:spPr>
          <a:xfrm>
            <a:off x="0" y="0"/>
            <a:ext cx="2971800" cy="458788"/>
          </a:xfrm>
          <a:prstGeom prst="rect">
            <a:avLst/>
          </a:prstGeom>
        </p:spPr>
        <p:txBody>
          <a:bodyPr vert="horz" lIns="91440" tIns="45720" rIns="91440" bIns="45720" rtlCol="0"/>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CWMS Overview</a:t>
            </a:r>
            <a:endParaRPr lang="en-US" dirty="0"/>
          </a:p>
        </p:txBody>
      </p:sp>
    </p:spTree>
    <p:extLst>
      <p:ext uri="{BB962C8B-B14F-4D97-AF65-F5344CB8AC3E}">
        <p14:creationId xmlns:p14="http://schemas.microsoft.com/office/powerpoint/2010/main" val="3540029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3A86D8-1D95-4DFF-A26B-8F86AC3AC58E}" type="slidenum">
              <a:rPr lang="en-US" smtClean="0"/>
              <a:t>14</a:t>
            </a:fld>
            <a:endParaRPr lang="en-US"/>
          </a:p>
        </p:txBody>
      </p:sp>
      <p:sp>
        <p:nvSpPr>
          <p:cNvPr id="5" name="Header Placeholder 3">
            <a:extLst>
              <a:ext uri="{FF2B5EF4-FFF2-40B4-BE49-F238E27FC236}">
                <a16:creationId xmlns:a16="http://schemas.microsoft.com/office/drawing/2014/main" id="{AF74A4BD-38E1-5D4D-4FBD-61786546B478}"/>
              </a:ext>
            </a:extLst>
          </p:cNvPr>
          <p:cNvSpPr txBox="1">
            <a:spLocks/>
          </p:cNvSpPr>
          <p:nvPr/>
        </p:nvSpPr>
        <p:spPr>
          <a:xfrm>
            <a:off x="0" y="0"/>
            <a:ext cx="2971800" cy="458788"/>
          </a:xfrm>
          <a:prstGeom prst="rect">
            <a:avLst/>
          </a:prstGeom>
        </p:spPr>
        <p:txBody>
          <a:bodyPr vert="horz" lIns="91440" tIns="45720" rIns="91440" bIns="45720" rtlCol="0"/>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CWMS Overview</a:t>
            </a:r>
            <a:endParaRPr lang="en-US" dirty="0"/>
          </a:p>
        </p:txBody>
      </p:sp>
    </p:spTree>
    <p:extLst>
      <p:ext uri="{BB962C8B-B14F-4D97-AF65-F5344CB8AC3E}">
        <p14:creationId xmlns:p14="http://schemas.microsoft.com/office/powerpoint/2010/main" val="5635072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40AD2-9AAB-418D-CF68-437383AFE8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8E2CD1-CF99-B169-E557-31E7F8A56C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96CAE1-D711-C618-C071-B6684156BFA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998C46F-FDA7-2CC1-A2B1-37CD708F3477}"/>
              </a:ext>
            </a:extLst>
          </p:cNvPr>
          <p:cNvSpPr>
            <a:spLocks noGrp="1"/>
          </p:cNvSpPr>
          <p:nvPr>
            <p:ph type="sldNum" sz="quarter" idx="5"/>
          </p:nvPr>
        </p:nvSpPr>
        <p:spPr/>
        <p:txBody>
          <a:bodyPr/>
          <a:lstStyle/>
          <a:p>
            <a:fld id="{BC3A86D8-1D95-4DFF-A26B-8F86AC3AC58E}" type="slidenum">
              <a:rPr lang="en-US" smtClean="0"/>
              <a:t>15</a:t>
            </a:fld>
            <a:endParaRPr lang="en-US"/>
          </a:p>
        </p:txBody>
      </p:sp>
      <p:sp>
        <p:nvSpPr>
          <p:cNvPr id="5" name="Header Placeholder 3">
            <a:extLst>
              <a:ext uri="{FF2B5EF4-FFF2-40B4-BE49-F238E27FC236}">
                <a16:creationId xmlns:a16="http://schemas.microsoft.com/office/drawing/2014/main" id="{67E22369-B0C8-AFA4-C89A-7AE2FF486808}"/>
              </a:ext>
            </a:extLst>
          </p:cNvPr>
          <p:cNvSpPr txBox="1">
            <a:spLocks/>
          </p:cNvSpPr>
          <p:nvPr/>
        </p:nvSpPr>
        <p:spPr>
          <a:xfrm>
            <a:off x="0" y="0"/>
            <a:ext cx="2971800" cy="458788"/>
          </a:xfrm>
          <a:prstGeom prst="rect">
            <a:avLst/>
          </a:prstGeom>
        </p:spPr>
        <p:txBody>
          <a:bodyPr vert="horz" lIns="91440" tIns="45720" rIns="91440" bIns="45720" rtlCol="0"/>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CWMS Overview</a:t>
            </a:r>
            <a:endParaRPr lang="en-US" dirty="0"/>
          </a:p>
        </p:txBody>
      </p:sp>
    </p:spTree>
    <p:extLst>
      <p:ext uri="{BB962C8B-B14F-4D97-AF65-F5344CB8AC3E}">
        <p14:creationId xmlns:p14="http://schemas.microsoft.com/office/powerpoint/2010/main" val="28063971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196E09-C7CB-4B27-BBC9-579CFD0F6422}" type="slidenum">
              <a:rPr lang="en-US" smtClean="0"/>
              <a:t>16</a:t>
            </a:fld>
            <a:endParaRPr lang="en-US"/>
          </a:p>
        </p:txBody>
      </p:sp>
    </p:spTree>
    <p:extLst>
      <p:ext uri="{BB962C8B-B14F-4D97-AF65-F5344CB8AC3E}">
        <p14:creationId xmlns:p14="http://schemas.microsoft.com/office/powerpoint/2010/main" val="9717745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1D35"/>
                </a:solidFill>
                <a:effectLst/>
                <a:latin typeface="Google Sans"/>
              </a:rPr>
              <a:t>NDFD (</a:t>
            </a:r>
            <a:r>
              <a:rPr lang="en-US" b="0" i="0" dirty="0">
                <a:solidFill>
                  <a:srgbClr val="001D35"/>
                </a:solidFill>
                <a:effectLst/>
                <a:latin typeface="Google Sans"/>
                <a:hlinkClick r:id="rId3"/>
              </a:rPr>
              <a:t>National Digital Forecast Database</a:t>
            </a:r>
            <a:r>
              <a:rPr lang="en-US" b="0" i="0" dirty="0">
                <a:solidFill>
                  <a:srgbClr val="001D35"/>
                </a:solidFill>
                <a:effectLst/>
                <a:latin typeface="Google Sans"/>
              </a:rPr>
              <a:t>) precipitation grids </a:t>
            </a:r>
            <a:r>
              <a:rPr lang="en-US" dirty="0"/>
              <a:t>refer to the digital, gridded forecasts of precipitation produced by the National Weather Service</a:t>
            </a:r>
            <a:r>
              <a:rPr lang="en-US" b="0" i="0" dirty="0">
                <a:solidFill>
                  <a:srgbClr val="001D35"/>
                </a:solidFill>
                <a:effectLst/>
                <a:latin typeface="Google Sans"/>
              </a:rPr>
              <a:t>.</a:t>
            </a:r>
          </a:p>
          <a:p>
            <a:r>
              <a:rPr lang="en-US" b="0" i="0" dirty="0">
                <a:solidFill>
                  <a:srgbClr val="001D35"/>
                </a:solidFill>
                <a:effectLst/>
                <a:latin typeface="Google Sans"/>
              </a:rPr>
              <a:t>WPC precipitation grids </a:t>
            </a:r>
            <a:r>
              <a:rPr lang="en-US" dirty="0"/>
              <a:t>refer to the gridded quantitative precipitation forecasts (QPFs) produced by the NOAA/NWS Weather Prediction Center (WPC)</a:t>
            </a:r>
            <a:r>
              <a:rPr lang="en-US" b="0" i="0" dirty="0">
                <a:solidFill>
                  <a:srgbClr val="001D35"/>
                </a:solidFill>
                <a:effectLst/>
                <a:latin typeface="Google Sans"/>
              </a:rPr>
              <a:t>.</a:t>
            </a:r>
          </a:p>
          <a:p>
            <a:r>
              <a:rPr lang="en-US" dirty="0"/>
              <a:t>The North American Ensemble Forecast System (NAEFS) is a joint project between the Meteorological Service of Canada (MSC) and the U.S. National Weather Service (NWS) that provides precipitation grids and other weather guidance across North America</a:t>
            </a:r>
            <a:r>
              <a:rPr lang="en-US" b="0" i="0" dirty="0">
                <a:solidFill>
                  <a:srgbClr val="001D35"/>
                </a:solidFill>
                <a:effectLst/>
                <a:latin typeface="Google Sans"/>
              </a:rPr>
              <a:t>. </a:t>
            </a:r>
            <a:endParaRPr lang="en-US" dirty="0"/>
          </a:p>
        </p:txBody>
      </p:sp>
      <p:sp>
        <p:nvSpPr>
          <p:cNvPr id="4" name="Slide Number Placeholder 3"/>
          <p:cNvSpPr>
            <a:spLocks noGrp="1"/>
          </p:cNvSpPr>
          <p:nvPr>
            <p:ph type="sldNum" sz="quarter" idx="5"/>
          </p:nvPr>
        </p:nvSpPr>
        <p:spPr/>
        <p:txBody>
          <a:bodyPr/>
          <a:lstStyle/>
          <a:p>
            <a:fld id="{E5196E09-C7CB-4B27-BBC9-579CFD0F6422}" type="slidenum">
              <a:rPr lang="en-US" smtClean="0"/>
              <a:t>17</a:t>
            </a:fld>
            <a:endParaRPr lang="en-US"/>
          </a:p>
        </p:txBody>
      </p:sp>
    </p:spTree>
    <p:extLst>
      <p:ext uri="{BB962C8B-B14F-4D97-AF65-F5344CB8AC3E}">
        <p14:creationId xmlns:p14="http://schemas.microsoft.com/office/powerpoint/2010/main" val="2576190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1B1D9-B302-ADC9-5867-EAF90E05EC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94408C-B7D9-E100-6B1F-8245963D3D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251501-9FE4-A095-7EA5-FEFB171803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4AD1B5B-B54E-805E-5FD4-732CF0B0F619}"/>
              </a:ext>
            </a:extLst>
          </p:cNvPr>
          <p:cNvSpPr>
            <a:spLocks noGrp="1"/>
          </p:cNvSpPr>
          <p:nvPr>
            <p:ph type="sldNum" sz="quarter" idx="5"/>
          </p:nvPr>
        </p:nvSpPr>
        <p:spPr/>
        <p:txBody>
          <a:bodyPr/>
          <a:lstStyle/>
          <a:p>
            <a:fld id="{BC3A86D8-1D95-4DFF-A26B-8F86AC3AC58E}" type="slidenum">
              <a:rPr lang="en-US" smtClean="0"/>
              <a:t>18</a:t>
            </a:fld>
            <a:endParaRPr lang="en-US"/>
          </a:p>
        </p:txBody>
      </p:sp>
      <p:sp>
        <p:nvSpPr>
          <p:cNvPr id="5" name="Header Placeholder 3">
            <a:extLst>
              <a:ext uri="{FF2B5EF4-FFF2-40B4-BE49-F238E27FC236}">
                <a16:creationId xmlns:a16="http://schemas.microsoft.com/office/drawing/2014/main" id="{3804613C-09B9-9FC9-A837-35C0251C0CAD}"/>
              </a:ext>
            </a:extLst>
          </p:cNvPr>
          <p:cNvSpPr txBox="1">
            <a:spLocks/>
          </p:cNvSpPr>
          <p:nvPr/>
        </p:nvSpPr>
        <p:spPr>
          <a:xfrm>
            <a:off x="0" y="0"/>
            <a:ext cx="2971800" cy="458788"/>
          </a:xfrm>
          <a:prstGeom prst="rect">
            <a:avLst/>
          </a:prstGeom>
        </p:spPr>
        <p:txBody>
          <a:bodyPr vert="horz" lIns="91440" tIns="45720" rIns="91440" bIns="45720" rtlCol="0"/>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CWMS Overview</a:t>
            </a:r>
            <a:endParaRPr lang="en-US" dirty="0"/>
          </a:p>
        </p:txBody>
      </p:sp>
    </p:spTree>
    <p:extLst>
      <p:ext uri="{BB962C8B-B14F-4D97-AF65-F5344CB8AC3E}">
        <p14:creationId xmlns:p14="http://schemas.microsoft.com/office/powerpoint/2010/main" val="31695960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E5196E09-C7CB-4B27-BBC9-579CFD0F6422}" type="slidenum">
              <a:rPr lang="en-US" smtClean="0"/>
              <a:t>19</a:t>
            </a:fld>
            <a:endParaRPr lang="en-US"/>
          </a:p>
        </p:txBody>
      </p:sp>
    </p:spTree>
    <p:extLst>
      <p:ext uri="{BB962C8B-B14F-4D97-AF65-F5344CB8AC3E}">
        <p14:creationId xmlns:p14="http://schemas.microsoft.com/office/powerpoint/2010/main" val="2303481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pPr marL="0" indent="0">
              <a:buFont typeface="+mj-lt"/>
              <a:buNone/>
            </a:pPr>
            <a:endParaRPr lang="en-US" baseline="0" dirty="0"/>
          </a:p>
        </p:txBody>
      </p:sp>
      <p:sp>
        <p:nvSpPr>
          <p:cNvPr id="38916" name="Slide Number Placeholder 3"/>
          <p:cNvSpPr>
            <a:spLocks noGrp="1"/>
          </p:cNvSpPr>
          <p:nvPr>
            <p:ph type="sldNum" sz="quarter" idx="5"/>
          </p:nvPr>
        </p:nvSpPr>
        <p:spPr>
          <a:noFill/>
        </p:spPr>
        <p:txBody>
          <a:bodyPr/>
          <a:lstStyle/>
          <a:p>
            <a:pPr defTabSz="930219"/>
            <a:fld id="{16E04E81-8A63-40AC-A524-6B3761E64E8B}" type="slidenum">
              <a:rPr lang="en-US" smtClean="0"/>
              <a:pPr defTabSz="930219"/>
              <a:t>2</a:t>
            </a:fld>
            <a:endParaRPr lang="en-US"/>
          </a:p>
        </p:txBody>
      </p:sp>
      <p:sp>
        <p:nvSpPr>
          <p:cNvPr id="2" name="Date Placeholder 1"/>
          <p:cNvSpPr>
            <a:spLocks noGrp="1"/>
          </p:cNvSpPr>
          <p:nvPr>
            <p:ph type="dt" idx="10"/>
          </p:nvPr>
        </p:nvSpPr>
        <p:spPr/>
        <p:txBody>
          <a:bodyPr/>
          <a:lstStyle/>
          <a:p>
            <a:pPr>
              <a:defRPr/>
            </a:pPr>
            <a:r>
              <a:rPr lang="en-US"/>
              <a:t>1.1, L1</a:t>
            </a:r>
            <a:endParaRPr lang="en-US" dirty="0"/>
          </a:p>
        </p:txBody>
      </p:sp>
      <p:sp>
        <p:nvSpPr>
          <p:cNvPr id="3" name="Footer Placeholder 2"/>
          <p:cNvSpPr>
            <a:spLocks noGrp="1"/>
          </p:cNvSpPr>
          <p:nvPr>
            <p:ph type="ftr" sz="quarter" idx="11"/>
          </p:nvPr>
        </p:nvSpPr>
        <p:spPr/>
        <p:txBody>
          <a:bodyPr/>
          <a:lstStyle/>
          <a:p>
            <a:pPr>
              <a:defRPr/>
            </a:pPr>
            <a:r>
              <a:rPr lang="en-US"/>
              <a:t>L-1/155/22/Modini </a:t>
            </a:r>
            <a:endParaRPr lang="en-US" dirty="0"/>
          </a:p>
        </p:txBody>
      </p:sp>
      <p:sp>
        <p:nvSpPr>
          <p:cNvPr id="4" name="Header Placeholder 3"/>
          <p:cNvSpPr>
            <a:spLocks noGrp="1"/>
          </p:cNvSpPr>
          <p:nvPr>
            <p:ph type="hdr" sz="quarter" idx="12"/>
          </p:nvPr>
        </p:nvSpPr>
        <p:spPr/>
        <p:txBody>
          <a:bodyPr/>
          <a:lstStyle/>
          <a:p>
            <a:pPr>
              <a:defRPr/>
            </a:pPr>
            <a:r>
              <a:rPr lang="en-US"/>
              <a:t>CWMS Overview</a:t>
            </a:r>
            <a:endParaRPr lang="en-US" dirty="0"/>
          </a:p>
        </p:txBody>
      </p:sp>
    </p:spTree>
    <p:extLst>
      <p:ext uri="{BB962C8B-B14F-4D97-AF65-F5344CB8AC3E}">
        <p14:creationId xmlns:p14="http://schemas.microsoft.com/office/powerpoint/2010/main" val="3824307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E5196E09-C7CB-4B27-BBC9-579CFD0F6422}" type="slidenum">
              <a:rPr lang="en-US" smtClean="0"/>
              <a:t>20</a:t>
            </a:fld>
            <a:endParaRPr lang="en-US"/>
          </a:p>
        </p:txBody>
      </p:sp>
    </p:spTree>
    <p:extLst>
      <p:ext uri="{BB962C8B-B14F-4D97-AF65-F5344CB8AC3E}">
        <p14:creationId xmlns:p14="http://schemas.microsoft.com/office/powerpoint/2010/main" val="14639955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6CEC37-1473-EB23-B156-6C40114CA5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796BB2-D934-BA82-3424-551349FD90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B9F172-83F3-64BD-3732-85651E740F8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D6E08B8-51A6-E7A2-46F0-F7BB3B681A08}"/>
              </a:ext>
            </a:extLst>
          </p:cNvPr>
          <p:cNvSpPr>
            <a:spLocks noGrp="1"/>
          </p:cNvSpPr>
          <p:nvPr>
            <p:ph type="sldNum" sz="quarter" idx="5"/>
          </p:nvPr>
        </p:nvSpPr>
        <p:spPr/>
        <p:txBody>
          <a:bodyPr/>
          <a:lstStyle/>
          <a:p>
            <a:fld id="{BC3A86D8-1D95-4DFF-A26B-8F86AC3AC58E}" type="slidenum">
              <a:rPr lang="en-US" smtClean="0"/>
              <a:t>21</a:t>
            </a:fld>
            <a:endParaRPr lang="en-US"/>
          </a:p>
        </p:txBody>
      </p:sp>
      <p:sp>
        <p:nvSpPr>
          <p:cNvPr id="5" name="Header Placeholder 3">
            <a:extLst>
              <a:ext uri="{FF2B5EF4-FFF2-40B4-BE49-F238E27FC236}">
                <a16:creationId xmlns:a16="http://schemas.microsoft.com/office/drawing/2014/main" id="{1BEC20AA-02F5-F5FB-6FEC-2C056BEDA636}"/>
              </a:ext>
            </a:extLst>
          </p:cNvPr>
          <p:cNvSpPr txBox="1">
            <a:spLocks/>
          </p:cNvSpPr>
          <p:nvPr/>
        </p:nvSpPr>
        <p:spPr>
          <a:xfrm>
            <a:off x="0" y="0"/>
            <a:ext cx="2971800" cy="458788"/>
          </a:xfrm>
          <a:prstGeom prst="rect">
            <a:avLst/>
          </a:prstGeom>
        </p:spPr>
        <p:txBody>
          <a:bodyPr vert="horz" lIns="91440" tIns="45720" rIns="91440" bIns="45720" rtlCol="0"/>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CWMS Overview</a:t>
            </a:r>
            <a:endParaRPr lang="en-US" dirty="0"/>
          </a:p>
        </p:txBody>
      </p:sp>
    </p:spTree>
    <p:extLst>
      <p:ext uri="{BB962C8B-B14F-4D97-AF65-F5344CB8AC3E}">
        <p14:creationId xmlns:p14="http://schemas.microsoft.com/office/powerpoint/2010/main" val="232237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E5196E09-C7CB-4B27-BBC9-579CFD0F6422}" type="slidenum">
              <a:rPr lang="en-US" smtClean="0"/>
              <a:t>22</a:t>
            </a:fld>
            <a:endParaRPr lang="en-US"/>
          </a:p>
        </p:txBody>
      </p:sp>
    </p:spTree>
    <p:extLst>
      <p:ext uri="{BB962C8B-B14F-4D97-AF65-F5344CB8AC3E}">
        <p14:creationId xmlns:p14="http://schemas.microsoft.com/office/powerpoint/2010/main" val="595534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E5196E09-C7CB-4B27-BBC9-579CFD0F6422}" type="slidenum">
              <a:rPr lang="en-US" smtClean="0"/>
              <a:t>23</a:t>
            </a:fld>
            <a:endParaRPr lang="en-US"/>
          </a:p>
        </p:txBody>
      </p:sp>
    </p:spTree>
    <p:extLst>
      <p:ext uri="{BB962C8B-B14F-4D97-AF65-F5344CB8AC3E}">
        <p14:creationId xmlns:p14="http://schemas.microsoft.com/office/powerpoint/2010/main" val="21605951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E5196E09-C7CB-4B27-BBC9-579CFD0F6422}" type="slidenum">
              <a:rPr lang="en-US" smtClean="0"/>
              <a:t>24</a:t>
            </a:fld>
            <a:endParaRPr lang="en-US"/>
          </a:p>
        </p:txBody>
      </p:sp>
    </p:spTree>
    <p:extLst>
      <p:ext uri="{BB962C8B-B14F-4D97-AF65-F5344CB8AC3E}">
        <p14:creationId xmlns:p14="http://schemas.microsoft.com/office/powerpoint/2010/main" val="36636140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91942-7B40-CDD1-7AD2-1D0FE7F086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3C9CB9-9A36-9B74-4B6C-2B1E497F49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17806A-E860-BC48-4A57-7C34EE0781B9}"/>
              </a:ext>
            </a:extLst>
          </p:cNvPr>
          <p:cNvSpPr>
            <a:spLocks noGrp="1"/>
          </p:cNvSpPr>
          <p:nvPr>
            <p:ph type="body" idx="1"/>
          </p:nvPr>
        </p:nvSpPr>
        <p:spPr/>
        <p:txBody>
          <a:bodyPr/>
          <a:lstStyle/>
          <a:p>
            <a:pPr marL="457200" lvl="1" indent="0">
              <a:buFont typeface="Arial" panose="020B0604020202020204" pitchFamily="34" charset="0"/>
              <a:buNone/>
            </a:pPr>
            <a:endParaRPr lang="en-US" dirty="0"/>
          </a:p>
        </p:txBody>
      </p:sp>
      <p:sp>
        <p:nvSpPr>
          <p:cNvPr id="4" name="Slide Number Placeholder 3">
            <a:extLst>
              <a:ext uri="{FF2B5EF4-FFF2-40B4-BE49-F238E27FC236}">
                <a16:creationId xmlns:a16="http://schemas.microsoft.com/office/drawing/2014/main" id="{3DFC107C-5C81-A497-4692-CE535CBC5C97}"/>
              </a:ext>
            </a:extLst>
          </p:cNvPr>
          <p:cNvSpPr>
            <a:spLocks noGrp="1"/>
          </p:cNvSpPr>
          <p:nvPr>
            <p:ph type="sldNum" sz="quarter" idx="5"/>
          </p:nvPr>
        </p:nvSpPr>
        <p:spPr/>
        <p:txBody>
          <a:bodyPr/>
          <a:lstStyle/>
          <a:p>
            <a:fld id="{E5196E09-C7CB-4B27-BBC9-579CFD0F6422}" type="slidenum">
              <a:rPr lang="en-US" smtClean="0"/>
              <a:t>25</a:t>
            </a:fld>
            <a:endParaRPr lang="en-US"/>
          </a:p>
        </p:txBody>
      </p:sp>
    </p:spTree>
    <p:extLst>
      <p:ext uri="{BB962C8B-B14F-4D97-AF65-F5344CB8AC3E}">
        <p14:creationId xmlns:p14="http://schemas.microsoft.com/office/powerpoint/2010/main" val="31935753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solidFill>
                <a:srgbClr val="4D5156"/>
              </a:solidFill>
              <a:effectLst/>
              <a:latin typeface="Roboto" panose="02000000000000000000" pitchFamily="2" charset="0"/>
            </a:endParaRPr>
          </a:p>
        </p:txBody>
      </p:sp>
      <p:sp>
        <p:nvSpPr>
          <p:cNvPr id="4" name="Slide Number Placeholder 3"/>
          <p:cNvSpPr>
            <a:spLocks noGrp="1"/>
          </p:cNvSpPr>
          <p:nvPr>
            <p:ph type="sldNum" sz="quarter" idx="5"/>
          </p:nvPr>
        </p:nvSpPr>
        <p:spPr/>
        <p:txBody>
          <a:bodyPr/>
          <a:lstStyle/>
          <a:p>
            <a:fld id="{E5196E09-C7CB-4B27-BBC9-579CFD0F6422}" type="slidenum">
              <a:rPr lang="en-US" smtClean="0"/>
              <a:t>26</a:t>
            </a:fld>
            <a:endParaRPr lang="en-US"/>
          </a:p>
        </p:txBody>
      </p:sp>
    </p:spTree>
    <p:extLst>
      <p:ext uri="{BB962C8B-B14F-4D97-AF65-F5344CB8AC3E}">
        <p14:creationId xmlns:p14="http://schemas.microsoft.com/office/powerpoint/2010/main" val="36637122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solidFill>
                <a:srgbClr val="4D5156"/>
              </a:solidFill>
              <a:effectLst/>
              <a:latin typeface="Roboto" panose="02000000000000000000" pitchFamily="2" charset="0"/>
            </a:endParaRPr>
          </a:p>
        </p:txBody>
      </p:sp>
      <p:sp>
        <p:nvSpPr>
          <p:cNvPr id="4" name="Slide Number Placeholder 3"/>
          <p:cNvSpPr>
            <a:spLocks noGrp="1"/>
          </p:cNvSpPr>
          <p:nvPr>
            <p:ph type="sldNum" sz="quarter" idx="5"/>
          </p:nvPr>
        </p:nvSpPr>
        <p:spPr/>
        <p:txBody>
          <a:bodyPr/>
          <a:lstStyle/>
          <a:p>
            <a:fld id="{E5196E09-C7CB-4B27-BBC9-579CFD0F6422}" type="slidenum">
              <a:rPr lang="en-US" smtClean="0"/>
              <a:t>27</a:t>
            </a:fld>
            <a:endParaRPr lang="en-US"/>
          </a:p>
        </p:txBody>
      </p:sp>
    </p:spTree>
    <p:extLst>
      <p:ext uri="{BB962C8B-B14F-4D97-AF65-F5344CB8AC3E}">
        <p14:creationId xmlns:p14="http://schemas.microsoft.com/office/powerpoint/2010/main" val="11156178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5BA79-96EC-2F70-604D-E9EC57ABDA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3C1E1D-BE8A-F924-36D6-5D76B69620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50A17D-CF8D-15FC-D2C6-0A48A90CDC5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CB89E2A-A111-003F-CF6C-3EDC5A0E6032}"/>
              </a:ext>
            </a:extLst>
          </p:cNvPr>
          <p:cNvSpPr>
            <a:spLocks noGrp="1"/>
          </p:cNvSpPr>
          <p:nvPr>
            <p:ph type="sldNum" sz="quarter" idx="5"/>
          </p:nvPr>
        </p:nvSpPr>
        <p:spPr/>
        <p:txBody>
          <a:bodyPr/>
          <a:lstStyle/>
          <a:p>
            <a:fld id="{BC3A86D8-1D95-4DFF-A26B-8F86AC3AC58E}" type="slidenum">
              <a:rPr lang="en-US" smtClean="0"/>
              <a:t>28</a:t>
            </a:fld>
            <a:endParaRPr lang="en-US"/>
          </a:p>
        </p:txBody>
      </p:sp>
      <p:sp>
        <p:nvSpPr>
          <p:cNvPr id="5" name="Header Placeholder 3">
            <a:extLst>
              <a:ext uri="{FF2B5EF4-FFF2-40B4-BE49-F238E27FC236}">
                <a16:creationId xmlns:a16="http://schemas.microsoft.com/office/drawing/2014/main" id="{7707E683-AF6C-BBB8-70EA-B429A588916B}"/>
              </a:ext>
            </a:extLst>
          </p:cNvPr>
          <p:cNvSpPr txBox="1">
            <a:spLocks/>
          </p:cNvSpPr>
          <p:nvPr/>
        </p:nvSpPr>
        <p:spPr>
          <a:xfrm>
            <a:off x="0" y="0"/>
            <a:ext cx="2971800" cy="458788"/>
          </a:xfrm>
          <a:prstGeom prst="rect">
            <a:avLst/>
          </a:prstGeom>
        </p:spPr>
        <p:txBody>
          <a:bodyPr vert="horz" lIns="91440" tIns="45720" rIns="91440" bIns="45720" rtlCol="0"/>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CWMS Overview</a:t>
            </a:r>
            <a:endParaRPr lang="en-US" dirty="0"/>
          </a:p>
        </p:txBody>
      </p:sp>
    </p:spTree>
    <p:extLst>
      <p:ext uri="{BB962C8B-B14F-4D97-AF65-F5344CB8AC3E}">
        <p14:creationId xmlns:p14="http://schemas.microsoft.com/office/powerpoint/2010/main" val="4079777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solidFill>
                <a:srgbClr val="4D5156"/>
              </a:solidFill>
              <a:effectLst/>
              <a:latin typeface="Roboto" panose="02000000000000000000" pitchFamily="2" charset="0"/>
            </a:endParaRPr>
          </a:p>
        </p:txBody>
      </p:sp>
      <p:sp>
        <p:nvSpPr>
          <p:cNvPr id="4" name="Slide Number Placeholder 3"/>
          <p:cNvSpPr>
            <a:spLocks noGrp="1"/>
          </p:cNvSpPr>
          <p:nvPr>
            <p:ph type="sldNum" sz="quarter" idx="5"/>
          </p:nvPr>
        </p:nvSpPr>
        <p:spPr/>
        <p:txBody>
          <a:bodyPr/>
          <a:lstStyle/>
          <a:p>
            <a:fld id="{E5196E09-C7CB-4B27-BBC9-579CFD0F6422}" type="slidenum">
              <a:rPr lang="en-US" smtClean="0"/>
              <a:t>29</a:t>
            </a:fld>
            <a:endParaRPr lang="en-US"/>
          </a:p>
        </p:txBody>
      </p:sp>
    </p:spTree>
    <p:extLst>
      <p:ext uri="{BB962C8B-B14F-4D97-AF65-F5344CB8AC3E}">
        <p14:creationId xmlns:p14="http://schemas.microsoft.com/office/powerpoint/2010/main" val="1042371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8C009-FAC4-E3B5-FDB0-0B89C2CE1ADF}"/>
            </a:ext>
          </a:extLst>
        </p:cNvPr>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FFC831D2-D917-B763-4EA0-3524021BDA41}"/>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21FBF213-F574-F611-92DF-D0E22C22A0A2}"/>
              </a:ext>
            </a:extLst>
          </p:cNvPr>
          <p:cNvSpPr>
            <a:spLocks noGrp="1"/>
          </p:cNvSpPr>
          <p:nvPr>
            <p:ph type="body" idx="1"/>
          </p:nvPr>
        </p:nvSpPr>
        <p:spPr>
          <a:noFill/>
          <a:ln/>
        </p:spPr>
        <p:txBody>
          <a:bodyPr/>
          <a:lstStyle/>
          <a:p>
            <a:pPr marL="0" indent="0">
              <a:buFont typeface="+mj-lt"/>
              <a:buNone/>
            </a:pPr>
            <a:endParaRPr lang="en-US" baseline="0" dirty="0"/>
          </a:p>
        </p:txBody>
      </p:sp>
      <p:sp>
        <p:nvSpPr>
          <p:cNvPr id="38916" name="Slide Number Placeholder 3">
            <a:extLst>
              <a:ext uri="{FF2B5EF4-FFF2-40B4-BE49-F238E27FC236}">
                <a16:creationId xmlns:a16="http://schemas.microsoft.com/office/drawing/2014/main" id="{EEDD754A-1396-D5F7-F080-BA2AF19F3A1E}"/>
              </a:ext>
            </a:extLst>
          </p:cNvPr>
          <p:cNvSpPr>
            <a:spLocks noGrp="1"/>
          </p:cNvSpPr>
          <p:nvPr>
            <p:ph type="sldNum" sz="quarter" idx="5"/>
          </p:nvPr>
        </p:nvSpPr>
        <p:spPr>
          <a:noFill/>
        </p:spPr>
        <p:txBody>
          <a:bodyPr/>
          <a:lstStyle/>
          <a:p>
            <a:pPr defTabSz="930219"/>
            <a:fld id="{16E04E81-8A63-40AC-A524-6B3761E64E8B}" type="slidenum">
              <a:rPr lang="en-US" smtClean="0"/>
              <a:pPr defTabSz="930219"/>
              <a:t>3</a:t>
            </a:fld>
            <a:endParaRPr lang="en-US"/>
          </a:p>
        </p:txBody>
      </p:sp>
      <p:sp>
        <p:nvSpPr>
          <p:cNvPr id="2" name="Date Placeholder 1">
            <a:extLst>
              <a:ext uri="{FF2B5EF4-FFF2-40B4-BE49-F238E27FC236}">
                <a16:creationId xmlns:a16="http://schemas.microsoft.com/office/drawing/2014/main" id="{3EAA0041-B20F-6692-1A19-D83D79126B98}"/>
              </a:ext>
            </a:extLst>
          </p:cNvPr>
          <p:cNvSpPr>
            <a:spLocks noGrp="1"/>
          </p:cNvSpPr>
          <p:nvPr>
            <p:ph type="dt" idx="10"/>
          </p:nvPr>
        </p:nvSpPr>
        <p:spPr/>
        <p:txBody>
          <a:bodyPr/>
          <a:lstStyle/>
          <a:p>
            <a:pPr>
              <a:defRPr/>
            </a:pPr>
            <a:r>
              <a:rPr lang="en-US"/>
              <a:t>1.1, L1</a:t>
            </a:r>
            <a:endParaRPr lang="en-US" dirty="0"/>
          </a:p>
        </p:txBody>
      </p:sp>
      <p:sp>
        <p:nvSpPr>
          <p:cNvPr id="3" name="Footer Placeholder 2">
            <a:extLst>
              <a:ext uri="{FF2B5EF4-FFF2-40B4-BE49-F238E27FC236}">
                <a16:creationId xmlns:a16="http://schemas.microsoft.com/office/drawing/2014/main" id="{8C337796-A222-66B2-EDD8-23CD9F9095B2}"/>
              </a:ext>
            </a:extLst>
          </p:cNvPr>
          <p:cNvSpPr>
            <a:spLocks noGrp="1"/>
          </p:cNvSpPr>
          <p:nvPr>
            <p:ph type="ftr" sz="quarter" idx="11"/>
          </p:nvPr>
        </p:nvSpPr>
        <p:spPr/>
        <p:txBody>
          <a:bodyPr/>
          <a:lstStyle/>
          <a:p>
            <a:pPr>
              <a:defRPr/>
            </a:pPr>
            <a:r>
              <a:rPr lang="en-US"/>
              <a:t>L-1/155/22/Modini </a:t>
            </a:r>
            <a:endParaRPr lang="en-US" dirty="0"/>
          </a:p>
        </p:txBody>
      </p:sp>
      <p:sp>
        <p:nvSpPr>
          <p:cNvPr id="4" name="Header Placeholder 3">
            <a:extLst>
              <a:ext uri="{FF2B5EF4-FFF2-40B4-BE49-F238E27FC236}">
                <a16:creationId xmlns:a16="http://schemas.microsoft.com/office/drawing/2014/main" id="{6D2312CF-89AC-A9DD-C55C-451170A16623}"/>
              </a:ext>
            </a:extLst>
          </p:cNvPr>
          <p:cNvSpPr>
            <a:spLocks noGrp="1"/>
          </p:cNvSpPr>
          <p:nvPr>
            <p:ph type="hdr" sz="quarter" idx="12"/>
          </p:nvPr>
        </p:nvSpPr>
        <p:spPr/>
        <p:txBody>
          <a:bodyPr/>
          <a:lstStyle/>
          <a:p>
            <a:pPr>
              <a:defRPr/>
            </a:pPr>
            <a:r>
              <a:rPr lang="en-US"/>
              <a:t>CWMS Overview</a:t>
            </a:r>
            <a:endParaRPr lang="en-US" dirty="0"/>
          </a:p>
        </p:txBody>
      </p:sp>
    </p:spTree>
    <p:extLst>
      <p:ext uri="{BB962C8B-B14F-4D97-AF65-F5344CB8AC3E}">
        <p14:creationId xmlns:p14="http://schemas.microsoft.com/office/powerpoint/2010/main" val="39929049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FF831-9793-608D-6245-858124753D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D2F755-A18A-2224-3C94-A6FFC1FCAD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0F6876-7879-DD7D-152B-3AC488EFDF6C}"/>
              </a:ext>
            </a:extLst>
          </p:cNvPr>
          <p:cNvSpPr>
            <a:spLocks noGrp="1"/>
          </p:cNvSpPr>
          <p:nvPr>
            <p:ph type="body" idx="1"/>
          </p:nvPr>
        </p:nvSpPr>
        <p:spPr/>
        <p:txBody>
          <a:bodyPr/>
          <a:lstStyle/>
          <a:p>
            <a:endParaRPr lang="en-US" b="0" i="0" dirty="0">
              <a:solidFill>
                <a:srgbClr val="4D5156"/>
              </a:solidFill>
              <a:effectLst/>
              <a:latin typeface="Roboto" panose="02000000000000000000" pitchFamily="2" charset="0"/>
            </a:endParaRPr>
          </a:p>
        </p:txBody>
      </p:sp>
      <p:sp>
        <p:nvSpPr>
          <p:cNvPr id="4" name="Slide Number Placeholder 3">
            <a:extLst>
              <a:ext uri="{FF2B5EF4-FFF2-40B4-BE49-F238E27FC236}">
                <a16:creationId xmlns:a16="http://schemas.microsoft.com/office/drawing/2014/main" id="{3639E4A9-54BC-EA4F-7501-A7C1907AAFD8}"/>
              </a:ext>
            </a:extLst>
          </p:cNvPr>
          <p:cNvSpPr>
            <a:spLocks noGrp="1"/>
          </p:cNvSpPr>
          <p:nvPr>
            <p:ph type="sldNum" sz="quarter" idx="5"/>
          </p:nvPr>
        </p:nvSpPr>
        <p:spPr/>
        <p:txBody>
          <a:bodyPr/>
          <a:lstStyle/>
          <a:p>
            <a:fld id="{E5196E09-C7CB-4B27-BBC9-579CFD0F6422}" type="slidenum">
              <a:rPr lang="en-US" smtClean="0"/>
              <a:t>30</a:t>
            </a:fld>
            <a:endParaRPr lang="en-US"/>
          </a:p>
        </p:txBody>
      </p:sp>
    </p:spTree>
    <p:extLst>
      <p:ext uri="{BB962C8B-B14F-4D97-AF65-F5344CB8AC3E}">
        <p14:creationId xmlns:p14="http://schemas.microsoft.com/office/powerpoint/2010/main" val="40901290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29DD4-94E5-8A05-E8F5-B41534DF20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D149FF-B9B9-A196-5B3E-E00BB66861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E7A3AC-D2C0-3EC3-21E7-BCF328A62178}"/>
              </a:ext>
            </a:extLst>
          </p:cNvPr>
          <p:cNvSpPr>
            <a:spLocks noGrp="1"/>
          </p:cNvSpPr>
          <p:nvPr>
            <p:ph type="body" idx="1"/>
          </p:nvPr>
        </p:nvSpPr>
        <p:spPr/>
        <p:txBody>
          <a:bodyPr/>
          <a:lstStyle/>
          <a:p>
            <a:endParaRPr lang="en-US" b="0" i="0" dirty="0">
              <a:solidFill>
                <a:srgbClr val="4D5156"/>
              </a:solidFill>
              <a:effectLst/>
              <a:latin typeface="Roboto" panose="02000000000000000000" pitchFamily="2" charset="0"/>
            </a:endParaRPr>
          </a:p>
        </p:txBody>
      </p:sp>
      <p:sp>
        <p:nvSpPr>
          <p:cNvPr id="4" name="Slide Number Placeholder 3">
            <a:extLst>
              <a:ext uri="{FF2B5EF4-FFF2-40B4-BE49-F238E27FC236}">
                <a16:creationId xmlns:a16="http://schemas.microsoft.com/office/drawing/2014/main" id="{986C01F5-6E22-AD8E-9F6E-6E7FD9641816}"/>
              </a:ext>
            </a:extLst>
          </p:cNvPr>
          <p:cNvSpPr>
            <a:spLocks noGrp="1"/>
          </p:cNvSpPr>
          <p:nvPr>
            <p:ph type="sldNum" sz="quarter" idx="5"/>
          </p:nvPr>
        </p:nvSpPr>
        <p:spPr/>
        <p:txBody>
          <a:bodyPr/>
          <a:lstStyle/>
          <a:p>
            <a:fld id="{E5196E09-C7CB-4B27-BBC9-579CFD0F6422}" type="slidenum">
              <a:rPr lang="en-US" smtClean="0"/>
              <a:t>31</a:t>
            </a:fld>
            <a:endParaRPr lang="en-US"/>
          </a:p>
        </p:txBody>
      </p:sp>
    </p:spTree>
    <p:extLst>
      <p:ext uri="{BB962C8B-B14F-4D97-AF65-F5344CB8AC3E}">
        <p14:creationId xmlns:p14="http://schemas.microsoft.com/office/powerpoint/2010/main" val="30645792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9FC49-B67D-B95C-AD7F-54DA2B69A6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B8556F-B0E1-D8BD-D9BA-31CF8BBD77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9B9705-D030-0A23-EF63-668A05F2F385}"/>
              </a:ext>
            </a:extLst>
          </p:cNvPr>
          <p:cNvSpPr>
            <a:spLocks noGrp="1"/>
          </p:cNvSpPr>
          <p:nvPr>
            <p:ph type="body" idx="1"/>
          </p:nvPr>
        </p:nvSpPr>
        <p:spPr/>
        <p:txBody>
          <a:bodyPr/>
          <a:lstStyle/>
          <a:p>
            <a:endParaRPr lang="en-US" b="0" i="0" dirty="0">
              <a:solidFill>
                <a:srgbClr val="4D5156"/>
              </a:solidFill>
              <a:effectLst/>
              <a:latin typeface="Roboto" panose="02000000000000000000" pitchFamily="2" charset="0"/>
            </a:endParaRPr>
          </a:p>
        </p:txBody>
      </p:sp>
      <p:sp>
        <p:nvSpPr>
          <p:cNvPr id="4" name="Slide Number Placeholder 3">
            <a:extLst>
              <a:ext uri="{FF2B5EF4-FFF2-40B4-BE49-F238E27FC236}">
                <a16:creationId xmlns:a16="http://schemas.microsoft.com/office/drawing/2014/main" id="{50FA04B2-A5D5-9C0C-574B-07E51BA65CAE}"/>
              </a:ext>
            </a:extLst>
          </p:cNvPr>
          <p:cNvSpPr>
            <a:spLocks noGrp="1"/>
          </p:cNvSpPr>
          <p:nvPr>
            <p:ph type="sldNum" sz="quarter" idx="5"/>
          </p:nvPr>
        </p:nvSpPr>
        <p:spPr/>
        <p:txBody>
          <a:bodyPr/>
          <a:lstStyle/>
          <a:p>
            <a:fld id="{E5196E09-C7CB-4B27-BBC9-579CFD0F6422}" type="slidenum">
              <a:rPr lang="en-US" smtClean="0"/>
              <a:t>32</a:t>
            </a:fld>
            <a:endParaRPr lang="en-US"/>
          </a:p>
        </p:txBody>
      </p:sp>
    </p:spTree>
    <p:extLst>
      <p:ext uri="{BB962C8B-B14F-4D97-AF65-F5344CB8AC3E}">
        <p14:creationId xmlns:p14="http://schemas.microsoft.com/office/powerpoint/2010/main" val="17700605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C5BB9-0F85-08D0-2263-4184613739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F7E879-A10E-62F5-4C27-96F53D2594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109D68-05A3-F62E-0A18-128FEF3B371C}"/>
              </a:ext>
            </a:extLst>
          </p:cNvPr>
          <p:cNvSpPr>
            <a:spLocks noGrp="1"/>
          </p:cNvSpPr>
          <p:nvPr>
            <p:ph type="body" idx="1"/>
          </p:nvPr>
        </p:nvSpPr>
        <p:spPr/>
        <p:txBody>
          <a:bodyPr/>
          <a:lstStyle/>
          <a:p>
            <a:endParaRPr lang="en-US" b="0" i="0" dirty="0">
              <a:solidFill>
                <a:srgbClr val="4D5156"/>
              </a:solidFill>
              <a:effectLst/>
              <a:latin typeface="Roboto" panose="02000000000000000000" pitchFamily="2" charset="0"/>
            </a:endParaRPr>
          </a:p>
        </p:txBody>
      </p:sp>
      <p:sp>
        <p:nvSpPr>
          <p:cNvPr id="4" name="Slide Number Placeholder 3">
            <a:extLst>
              <a:ext uri="{FF2B5EF4-FFF2-40B4-BE49-F238E27FC236}">
                <a16:creationId xmlns:a16="http://schemas.microsoft.com/office/drawing/2014/main" id="{4D4E508D-24EC-5DD0-1B80-150E6F87A101}"/>
              </a:ext>
            </a:extLst>
          </p:cNvPr>
          <p:cNvSpPr>
            <a:spLocks noGrp="1"/>
          </p:cNvSpPr>
          <p:nvPr>
            <p:ph type="sldNum" sz="quarter" idx="5"/>
          </p:nvPr>
        </p:nvSpPr>
        <p:spPr/>
        <p:txBody>
          <a:bodyPr/>
          <a:lstStyle/>
          <a:p>
            <a:fld id="{E5196E09-C7CB-4B27-BBC9-579CFD0F6422}" type="slidenum">
              <a:rPr lang="en-US" smtClean="0"/>
              <a:t>33</a:t>
            </a:fld>
            <a:endParaRPr lang="en-US"/>
          </a:p>
        </p:txBody>
      </p:sp>
    </p:spTree>
    <p:extLst>
      <p:ext uri="{BB962C8B-B14F-4D97-AF65-F5344CB8AC3E}">
        <p14:creationId xmlns:p14="http://schemas.microsoft.com/office/powerpoint/2010/main" val="11527109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196E09-C7CB-4B27-BBC9-579CFD0F6422}" type="slidenum">
              <a:rPr lang="en-US" smtClean="0"/>
              <a:t>34</a:t>
            </a:fld>
            <a:endParaRPr lang="en-US"/>
          </a:p>
        </p:txBody>
      </p:sp>
    </p:spTree>
    <p:extLst>
      <p:ext uri="{BB962C8B-B14F-4D97-AF65-F5344CB8AC3E}">
        <p14:creationId xmlns:p14="http://schemas.microsoft.com/office/powerpoint/2010/main" val="42066609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3E8EBF-06D8-485B-87F2-B8DD14545366}" type="slidenum">
              <a:rPr lang="en-US" smtClean="0"/>
              <a:pPr>
                <a:defRPr/>
              </a:pPr>
              <a:t>35</a:t>
            </a:fld>
            <a:endParaRPr lang="en-US" dirty="0"/>
          </a:p>
        </p:txBody>
      </p:sp>
    </p:spTree>
    <p:extLst>
      <p:ext uri="{BB962C8B-B14F-4D97-AF65-F5344CB8AC3E}">
        <p14:creationId xmlns:p14="http://schemas.microsoft.com/office/powerpoint/2010/main" val="1443133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3A86D8-1D95-4DFF-A26B-8F86AC3AC58E}" type="slidenum">
              <a:rPr lang="en-US" smtClean="0"/>
              <a:t>4</a:t>
            </a:fld>
            <a:endParaRPr lang="en-US"/>
          </a:p>
        </p:txBody>
      </p:sp>
      <p:sp>
        <p:nvSpPr>
          <p:cNvPr id="5" name="Header Placeholder 3">
            <a:extLst>
              <a:ext uri="{FF2B5EF4-FFF2-40B4-BE49-F238E27FC236}">
                <a16:creationId xmlns:a16="http://schemas.microsoft.com/office/drawing/2014/main" id="{7F2FDC8E-CE27-56F9-681B-90F3D2540633}"/>
              </a:ext>
            </a:extLst>
          </p:cNvPr>
          <p:cNvSpPr txBox="1">
            <a:spLocks/>
          </p:cNvSpPr>
          <p:nvPr/>
        </p:nvSpPr>
        <p:spPr>
          <a:xfrm>
            <a:off x="0" y="0"/>
            <a:ext cx="2971800" cy="458788"/>
          </a:xfrm>
          <a:prstGeom prst="rect">
            <a:avLst/>
          </a:prstGeom>
        </p:spPr>
        <p:txBody>
          <a:bodyPr vert="horz" lIns="91440" tIns="45720" rIns="91440" bIns="45720" rtlCol="0"/>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CWMS Overview</a:t>
            </a:r>
            <a:endParaRPr lang="en-US" dirty="0"/>
          </a:p>
        </p:txBody>
      </p:sp>
    </p:spTree>
    <p:extLst>
      <p:ext uri="{BB962C8B-B14F-4D97-AF65-F5344CB8AC3E}">
        <p14:creationId xmlns:p14="http://schemas.microsoft.com/office/powerpoint/2010/main" val="1208275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CWMS Overview</a:t>
            </a:r>
            <a:endParaRPr lang="en-US" dirty="0"/>
          </a:p>
        </p:txBody>
      </p:sp>
      <p:sp>
        <p:nvSpPr>
          <p:cNvPr id="5" name="Date Placeholder 4"/>
          <p:cNvSpPr>
            <a:spLocks noGrp="1"/>
          </p:cNvSpPr>
          <p:nvPr>
            <p:ph type="dt" idx="11"/>
          </p:nvPr>
        </p:nvSpPr>
        <p:spPr/>
        <p:txBody>
          <a:bodyPr/>
          <a:lstStyle/>
          <a:p>
            <a:pPr>
              <a:defRPr/>
            </a:pPr>
            <a:endParaRPr lang="en-US" dirty="0"/>
          </a:p>
        </p:txBody>
      </p:sp>
      <p:sp>
        <p:nvSpPr>
          <p:cNvPr id="6" name="Footer Placeholder 5"/>
          <p:cNvSpPr>
            <a:spLocks noGrp="1"/>
          </p:cNvSpPr>
          <p:nvPr>
            <p:ph type="ftr" sz="quarter" idx="12"/>
          </p:nvPr>
        </p:nvSpPr>
        <p:spPr/>
        <p:txBody>
          <a:bodyPr/>
          <a:lstStyle/>
          <a:p>
            <a:pPr>
              <a:defRPr/>
            </a:pPr>
            <a:endParaRPr lang="en-US" dirty="0"/>
          </a:p>
        </p:txBody>
      </p:sp>
      <p:sp>
        <p:nvSpPr>
          <p:cNvPr id="7" name="Slide Number Placeholder 6"/>
          <p:cNvSpPr>
            <a:spLocks noGrp="1"/>
          </p:cNvSpPr>
          <p:nvPr>
            <p:ph type="sldNum" sz="quarter" idx="13"/>
          </p:nvPr>
        </p:nvSpPr>
        <p:spPr/>
        <p:txBody>
          <a:bodyPr/>
          <a:lstStyle/>
          <a:p>
            <a:pPr>
              <a:defRPr/>
            </a:pPr>
            <a:fld id="{63DB2278-8DAD-499A-8E9C-76888458FEF8}" type="slidenum">
              <a:rPr lang="en-US" smtClean="0"/>
              <a:pPr>
                <a:defRPr/>
              </a:pPr>
              <a:t>5</a:t>
            </a:fld>
            <a:endParaRPr lang="en-US"/>
          </a:p>
        </p:txBody>
      </p:sp>
    </p:spTree>
    <p:extLst>
      <p:ext uri="{BB962C8B-B14F-4D97-AF65-F5344CB8AC3E}">
        <p14:creationId xmlns:p14="http://schemas.microsoft.com/office/powerpoint/2010/main" val="1694875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CWMS Overview</a:t>
            </a:r>
            <a:endParaRPr lang="en-US" dirty="0"/>
          </a:p>
        </p:txBody>
      </p:sp>
      <p:sp>
        <p:nvSpPr>
          <p:cNvPr id="5" name="Date Placeholder 4"/>
          <p:cNvSpPr>
            <a:spLocks noGrp="1"/>
          </p:cNvSpPr>
          <p:nvPr>
            <p:ph type="dt" idx="11"/>
          </p:nvPr>
        </p:nvSpPr>
        <p:spPr/>
        <p:txBody>
          <a:bodyPr/>
          <a:lstStyle/>
          <a:p>
            <a:pPr>
              <a:defRPr/>
            </a:pPr>
            <a:endParaRPr lang="en-US" dirty="0"/>
          </a:p>
        </p:txBody>
      </p:sp>
      <p:sp>
        <p:nvSpPr>
          <p:cNvPr id="6" name="Footer Placeholder 5"/>
          <p:cNvSpPr>
            <a:spLocks noGrp="1"/>
          </p:cNvSpPr>
          <p:nvPr>
            <p:ph type="ftr" sz="quarter" idx="12"/>
          </p:nvPr>
        </p:nvSpPr>
        <p:spPr/>
        <p:txBody>
          <a:bodyPr/>
          <a:lstStyle/>
          <a:p>
            <a:pPr>
              <a:defRPr/>
            </a:pPr>
            <a:endParaRPr lang="en-US" dirty="0"/>
          </a:p>
        </p:txBody>
      </p:sp>
      <p:sp>
        <p:nvSpPr>
          <p:cNvPr id="7" name="Slide Number Placeholder 6"/>
          <p:cNvSpPr>
            <a:spLocks noGrp="1"/>
          </p:cNvSpPr>
          <p:nvPr>
            <p:ph type="sldNum" sz="quarter" idx="13"/>
          </p:nvPr>
        </p:nvSpPr>
        <p:spPr/>
        <p:txBody>
          <a:bodyPr/>
          <a:lstStyle/>
          <a:p>
            <a:pPr>
              <a:defRPr/>
            </a:pPr>
            <a:fld id="{63DB2278-8DAD-499A-8E9C-76888458FEF8}" type="slidenum">
              <a:rPr lang="en-US" smtClean="0"/>
              <a:pPr>
                <a:defRPr/>
              </a:pPr>
              <a:t>6</a:t>
            </a:fld>
            <a:endParaRPr lang="en-US"/>
          </a:p>
        </p:txBody>
      </p:sp>
    </p:spTree>
    <p:extLst>
      <p:ext uri="{BB962C8B-B14F-4D97-AF65-F5344CB8AC3E}">
        <p14:creationId xmlns:p14="http://schemas.microsoft.com/office/powerpoint/2010/main" val="1287965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buAutoNum type="alphaUcPeriod" startAt="2"/>
            </a:pPr>
            <a:endParaRPr lang="en-US" dirty="0"/>
          </a:p>
        </p:txBody>
      </p:sp>
      <p:sp>
        <p:nvSpPr>
          <p:cNvPr id="4" name="Slide Number Placeholder 3"/>
          <p:cNvSpPr>
            <a:spLocks noGrp="1"/>
          </p:cNvSpPr>
          <p:nvPr>
            <p:ph type="sldNum" sz="quarter" idx="10"/>
          </p:nvPr>
        </p:nvSpPr>
        <p:spPr/>
        <p:txBody>
          <a:bodyPr/>
          <a:lstStyle/>
          <a:p>
            <a:fld id="{63DB2278-8DAD-499A-8E9C-76888458FEF8}" type="slidenum">
              <a:rPr lang="en-US" smtClean="0"/>
              <a:pPr/>
              <a:t>7</a:t>
            </a:fld>
            <a:endParaRPr lang="en-US"/>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Header Placeholder 6"/>
          <p:cNvSpPr>
            <a:spLocks noGrp="1"/>
          </p:cNvSpPr>
          <p:nvPr>
            <p:ph type="hdr" sz="quarter" idx="13"/>
          </p:nvPr>
        </p:nvSpPr>
        <p:spPr/>
        <p:txBody>
          <a:bodyPr/>
          <a:lstStyle/>
          <a:p>
            <a:r>
              <a:rPr lang="en-US"/>
              <a:t>CWMS Overview</a:t>
            </a:r>
            <a:endParaRPr lang="en-US" dirty="0"/>
          </a:p>
        </p:txBody>
      </p:sp>
      <p:sp>
        <p:nvSpPr>
          <p:cNvPr id="13" name="Slide Image Placeholder 12"/>
          <p:cNvSpPr>
            <a:spLocks noGrp="1" noRot="1" noChangeAspect="1"/>
          </p:cNvSpPr>
          <p:nvPr>
            <p:ph type="sldImg"/>
          </p:nvPr>
        </p:nvSpPr>
        <p:spPr/>
      </p:sp>
    </p:spTree>
    <p:extLst>
      <p:ext uri="{BB962C8B-B14F-4D97-AF65-F5344CB8AC3E}">
        <p14:creationId xmlns:p14="http://schemas.microsoft.com/office/powerpoint/2010/main" val="13408534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buFont typeface="+mj-lt"/>
              <a:buNone/>
            </a:pPr>
            <a:endParaRPr lang="en-US" b="1" dirty="0"/>
          </a:p>
        </p:txBody>
      </p:sp>
      <p:sp>
        <p:nvSpPr>
          <p:cNvPr id="4" name="Slide Number Placeholder 3"/>
          <p:cNvSpPr>
            <a:spLocks noGrp="1"/>
          </p:cNvSpPr>
          <p:nvPr>
            <p:ph type="sldNum" sz="quarter" idx="10"/>
          </p:nvPr>
        </p:nvSpPr>
        <p:spPr/>
        <p:txBody>
          <a:bodyPr/>
          <a:lstStyle/>
          <a:p>
            <a:fld id="{63DB2278-8DAD-499A-8E9C-76888458FEF8}" type="slidenum">
              <a:rPr lang="en-US" smtClean="0"/>
              <a:pPr/>
              <a:t>8</a:t>
            </a:fld>
            <a:endParaRPr lang="en-US"/>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Header Placeholder 6"/>
          <p:cNvSpPr>
            <a:spLocks noGrp="1"/>
          </p:cNvSpPr>
          <p:nvPr>
            <p:ph type="hdr" sz="quarter" idx="13"/>
          </p:nvPr>
        </p:nvSpPr>
        <p:spPr/>
        <p:txBody>
          <a:bodyPr/>
          <a:lstStyle/>
          <a:p>
            <a:r>
              <a:rPr lang="en-US"/>
              <a:t>CWMS Overview</a:t>
            </a:r>
            <a:endParaRPr lang="en-US" dirty="0"/>
          </a:p>
        </p:txBody>
      </p:sp>
      <p:sp>
        <p:nvSpPr>
          <p:cNvPr id="13" name="Slide Image Placeholder 12"/>
          <p:cNvSpPr>
            <a:spLocks noGrp="1" noRot="1" noChangeAspect="1"/>
          </p:cNvSpPr>
          <p:nvPr>
            <p:ph type="sldImg"/>
          </p:nvPr>
        </p:nvSpPr>
        <p:spPr/>
      </p:sp>
    </p:spTree>
    <p:extLst>
      <p:ext uri="{BB962C8B-B14F-4D97-AF65-F5344CB8AC3E}">
        <p14:creationId xmlns:p14="http://schemas.microsoft.com/office/powerpoint/2010/main" val="604409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buFont typeface="+mj-lt"/>
              <a:buAutoNum type="alphaUcPeriod" startAt="2"/>
            </a:pPr>
            <a:endParaRPr lang="en-US" b="1" dirty="0"/>
          </a:p>
        </p:txBody>
      </p:sp>
      <p:sp>
        <p:nvSpPr>
          <p:cNvPr id="4" name="Slide Number Placeholder 3"/>
          <p:cNvSpPr>
            <a:spLocks noGrp="1"/>
          </p:cNvSpPr>
          <p:nvPr>
            <p:ph type="sldNum" sz="quarter" idx="10"/>
          </p:nvPr>
        </p:nvSpPr>
        <p:spPr/>
        <p:txBody>
          <a:bodyPr/>
          <a:lstStyle/>
          <a:p>
            <a:fld id="{63DB2278-8DAD-499A-8E9C-76888458FEF8}" type="slidenum">
              <a:rPr lang="en-US" smtClean="0"/>
              <a:pPr/>
              <a:t>9</a:t>
            </a:fld>
            <a:endParaRPr lang="en-US"/>
          </a:p>
        </p:txBody>
      </p:sp>
      <p:sp>
        <p:nvSpPr>
          <p:cNvPr id="5" name="Date Placeholder 4"/>
          <p:cNvSpPr>
            <a:spLocks noGrp="1"/>
          </p:cNvSpPr>
          <p:nvPr>
            <p:ph type="dt" idx="11"/>
          </p:nvPr>
        </p:nvSpPr>
        <p:spPr/>
        <p:txBody>
          <a:bodyPr/>
          <a:lstStyle/>
          <a:p>
            <a:endParaRPr lang="en-US" dirty="0"/>
          </a:p>
        </p:txBody>
      </p:sp>
      <p:sp>
        <p:nvSpPr>
          <p:cNvPr id="6" name="Footer Placeholder 5"/>
          <p:cNvSpPr>
            <a:spLocks noGrp="1"/>
          </p:cNvSpPr>
          <p:nvPr>
            <p:ph type="ftr" sz="quarter" idx="12"/>
          </p:nvPr>
        </p:nvSpPr>
        <p:spPr/>
        <p:txBody>
          <a:bodyPr/>
          <a:lstStyle/>
          <a:p>
            <a:endParaRPr lang="en-US" dirty="0"/>
          </a:p>
        </p:txBody>
      </p:sp>
      <p:sp>
        <p:nvSpPr>
          <p:cNvPr id="7" name="Header Placeholder 6"/>
          <p:cNvSpPr>
            <a:spLocks noGrp="1"/>
          </p:cNvSpPr>
          <p:nvPr>
            <p:ph type="hdr" sz="quarter" idx="13"/>
          </p:nvPr>
        </p:nvSpPr>
        <p:spPr/>
        <p:txBody>
          <a:bodyPr/>
          <a:lstStyle/>
          <a:p>
            <a:r>
              <a:rPr lang="en-US"/>
              <a:t>CWMS Overview</a:t>
            </a:r>
            <a:endParaRPr lang="en-US" dirty="0"/>
          </a:p>
        </p:txBody>
      </p:sp>
      <p:sp>
        <p:nvSpPr>
          <p:cNvPr id="13" name="Slide Image Placeholder 12"/>
          <p:cNvSpPr>
            <a:spLocks noGrp="1" noRot="1" noChangeAspect="1"/>
          </p:cNvSpPr>
          <p:nvPr>
            <p:ph type="sldImg"/>
          </p:nvPr>
        </p:nvSpPr>
        <p:spPr/>
      </p:sp>
    </p:spTree>
    <p:extLst>
      <p:ext uri="{BB962C8B-B14F-4D97-AF65-F5344CB8AC3E}">
        <p14:creationId xmlns:p14="http://schemas.microsoft.com/office/powerpoint/2010/main" val="3575055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C718C8BC-3817-BA43-A697-C0F8A79E6437}"/>
              </a:ext>
            </a:extLst>
          </p:cNvPr>
          <p:cNvSpPr>
            <a:spLocks noGrp="1"/>
          </p:cNvSpPr>
          <p:nvPr>
            <p:ph type="title"/>
          </p:nvPr>
        </p:nvSpPr>
        <p:spPr>
          <a:xfrm>
            <a:off x="948366" y="128981"/>
            <a:ext cx="9933899" cy="832920"/>
          </a:xfrm>
        </p:spPr>
        <p:txBody>
          <a:bodyPr/>
          <a:lstStyle/>
          <a:p>
            <a:r>
              <a:rPr lang="en-US"/>
              <a:t>Click to edit Master title style</a:t>
            </a:r>
          </a:p>
        </p:txBody>
      </p:sp>
    </p:spTree>
    <p:extLst>
      <p:ext uri="{BB962C8B-B14F-4D97-AF65-F5344CB8AC3E}">
        <p14:creationId xmlns:p14="http://schemas.microsoft.com/office/powerpoint/2010/main" val="3039711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501760378"/>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906D055C-0506-0861-DE5F-4C6932D6751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7324322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
        <p:nvSpPr>
          <p:cNvPr id="3" name="TextBox 2">
            <a:extLst>
              <a:ext uri="{FF2B5EF4-FFF2-40B4-BE49-F238E27FC236}">
                <a16:creationId xmlns:a16="http://schemas.microsoft.com/office/drawing/2014/main" id="{C369F6EA-5BBB-736F-8B43-C8414A1A7110}"/>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5" name="TextBox 4">
            <a:extLst>
              <a:ext uri="{FF2B5EF4-FFF2-40B4-BE49-F238E27FC236}">
                <a16:creationId xmlns:a16="http://schemas.microsoft.com/office/drawing/2014/main" id="{A49041E3-ECCE-7D4E-3D0F-271435F717AB}"/>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118713353"/>
      </p:ext>
    </p:extLst>
  </p:cSld>
  <p:clrMapOvr>
    <a:masterClrMapping/>
  </p:clrMapOvr>
  <p:hf hdr="0" dt="0"/>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bg2">
                    <a:lumMod val="50000"/>
                  </a:schemeClr>
                </a:solidFill>
              </a:rPr>
              <a:pPr algn="r">
                <a:spcBef>
                  <a:spcPct val="50000"/>
                </a:spcBef>
                <a:defRPr/>
              </a:pPr>
              <a:t>‹#›</a:t>
            </a:fld>
            <a:endParaRPr lang="en-US" sz="1100" b="0" baseline="0" dirty="0">
              <a:solidFill>
                <a:schemeClr val="bg2">
                  <a:lumMod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
        <p:nvSpPr>
          <p:cNvPr id="3" name="TextBox 2">
            <a:extLst>
              <a:ext uri="{FF2B5EF4-FFF2-40B4-BE49-F238E27FC236}">
                <a16:creationId xmlns:a16="http://schemas.microsoft.com/office/drawing/2014/main" id="{D9F0C27E-08F8-B2DC-3FBC-DBF8758A6EB4}"/>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D1BF6447-1438-9DC9-A4D0-DA7BD956CC6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80601818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
        <p:nvSpPr>
          <p:cNvPr id="3" name="TextBox 2">
            <a:extLst>
              <a:ext uri="{FF2B5EF4-FFF2-40B4-BE49-F238E27FC236}">
                <a16:creationId xmlns:a16="http://schemas.microsoft.com/office/drawing/2014/main" id="{36CCC378-15A8-6972-3896-FF69DB1A86EF}"/>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B4753ADC-3CDC-8585-1B64-FC71910FE39F}"/>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26643433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
        <p:nvSpPr>
          <p:cNvPr id="3" name="TextBox 2">
            <a:extLst>
              <a:ext uri="{FF2B5EF4-FFF2-40B4-BE49-F238E27FC236}">
                <a16:creationId xmlns:a16="http://schemas.microsoft.com/office/drawing/2014/main" id="{2BA9C1D8-06A5-3CF2-8FFF-D157FCBDA838}"/>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27DC6927-6328-54A3-652D-C2A424EB7FFA}"/>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38524690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4" name="TextBox 3">
            <a:extLst>
              <a:ext uri="{FF2B5EF4-FFF2-40B4-BE49-F238E27FC236}">
                <a16:creationId xmlns:a16="http://schemas.microsoft.com/office/drawing/2014/main" id="{630BD048-B218-74A4-3C87-05F3F4A8C071}"/>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5" name="TextBox 4">
            <a:extLst>
              <a:ext uri="{FF2B5EF4-FFF2-40B4-BE49-F238E27FC236}">
                <a16:creationId xmlns:a16="http://schemas.microsoft.com/office/drawing/2014/main" id="{3DB49293-9868-09DD-39EF-161AEFC6379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18358085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2" name="TextBox 1">
            <a:extLst>
              <a:ext uri="{FF2B5EF4-FFF2-40B4-BE49-F238E27FC236}">
                <a16:creationId xmlns:a16="http://schemas.microsoft.com/office/drawing/2014/main" id="{C4E397FB-1BD3-B604-0055-B801B36980F1}"/>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F89B0BD2-2241-1984-EDA5-DF47FC1C5535}"/>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289772597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TextBox 6">
            <a:extLst>
              <a:ext uri="{FF2B5EF4-FFF2-40B4-BE49-F238E27FC236}">
                <a16:creationId xmlns:a16="http://schemas.microsoft.com/office/drawing/2014/main" id="{6B1A8707-5D07-168E-A660-71E24684D34A}"/>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Box 7">
            <a:extLst>
              <a:ext uri="{FF2B5EF4-FFF2-40B4-BE49-F238E27FC236}">
                <a16:creationId xmlns:a16="http://schemas.microsoft.com/office/drawing/2014/main" id="{226D763A-45F5-16E1-3837-E3A03BFB0CE1}"/>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414510271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3" name="TextBox 2">
            <a:extLst>
              <a:ext uri="{FF2B5EF4-FFF2-40B4-BE49-F238E27FC236}">
                <a16:creationId xmlns:a16="http://schemas.microsoft.com/office/drawing/2014/main" id="{69DD5BFE-D25D-8741-ADAE-C79A9ECF903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2118CA89-9EB2-83A5-C690-ED0F196E89C9}"/>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 Placeholder 3">
            <a:extLst>
              <a:ext uri="{FF2B5EF4-FFF2-40B4-BE49-F238E27FC236}">
                <a16:creationId xmlns:a16="http://schemas.microsoft.com/office/drawing/2014/main" id="{DF92E724-FB8E-DBF9-9C01-321A41DCF83B}"/>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5087945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2" name="TextBox 1">
            <a:extLst>
              <a:ext uri="{FF2B5EF4-FFF2-40B4-BE49-F238E27FC236}">
                <a16:creationId xmlns:a16="http://schemas.microsoft.com/office/drawing/2014/main" id="{D65A919C-BB57-C85E-D512-91C2F36D8E3C}"/>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9F43E06D-00DD-5633-AC95-2BB934291B12}"/>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 Placeholder 3">
            <a:extLst>
              <a:ext uri="{FF2B5EF4-FFF2-40B4-BE49-F238E27FC236}">
                <a16:creationId xmlns:a16="http://schemas.microsoft.com/office/drawing/2014/main" id="{178FC1A7-865F-04A4-DEDA-753B0AAD0B77}"/>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6442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80287266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2" name="TextBox 1">
            <a:extLst>
              <a:ext uri="{FF2B5EF4-FFF2-40B4-BE49-F238E27FC236}">
                <a16:creationId xmlns:a16="http://schemas.microsoft.com/office/drawing/2014/main" id="{6601B32B-620F-5F12-C780-5B24254CA8D4}"/>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D4C974F1-8C7E-A3AA-CFB8-4D1931322188}"/>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 Placeholder 3">
            <a:extLst>
              <a:ext uri="{FF2B5EF4-FFF2-40B4-BE49-F238E27FC236}">
                <a16:creationId xmlns:a16="http://schemas.microsoft.com/office/drawing/2014/main" id="{4F1F7A21-0DBA-C465-E0AA-72DD009C817B}"/>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104130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3" name="TextBox 2">
            <a:extLst>
              <a:ext uri="{FF2B5EF4-FFF2-40B4-BE49-F238E27FC236}">
                <a16:creationId xmlns:a16="http://schemas.microsoft.com/office/drawing/2014/main" id="{DC078E2E-5692-69A7-3932-C9B95BFB1455}"/>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7" name="TextBox 6">
            <a:extLst>
              <a:ext uri="{FF2B5EF4-FFF2-40B4-BE49-F238E27FC236}">
                <a16:creationId xmlns:a16="http://schemas.microsoft.com/office/drawing/2014/main" id="{34ACF833-FF07-52A0-1A00-9B26C0517ACC}"/>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 Placeholder 3">
            <a:extLst>
              <a:ext uri="{FF2B5EF4-FFF2-40B4-BE49-F238E27FC236}">
                <a16:creationId xmlns:a16="http://schemas.microsoft.com/office/drawing/2014/main" id="{150C02F4-0DF1-F443-5C88-4EA1D8A61E60}"/>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570294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5" name="TextBox 4">
            <a:extLst>
              <a:ext uri="{FF2B5EF4-FFF2-40B4-BE49-F238E27FC236}">
                <a16:creationId xmlns:a16="http://schemas.microsoft.com/office/drawing/2014/main" id="{F607A8A6-FDF1-80E7-F46D-BC408816EE42}"/>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6" name="TextBox 5">
            <a:extLst>
              <a:ext uri="{FF2B5EF4-FFF2-40B4-BE49-F238E27FC236}">
                <a16:creationId xmlns:a16="http://schemas.microsoft.com/office/drawing/2014/main" id="{E4982A8D-99E5-0832-4DAF-99DAD01113E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9" name="Text Placeholder 3">
            <a:extLst>
              <a:ext uri="{FF2B5EF4-FFF2-40B4-BE49-F238E27FC236}">
                <a16:creationId xmlns:a16="http://schemas.microsoft.com/office/drawing/2014/main" id="{F679BBB8-117C-A6C5-51B9-0962CFEA68C3}"/>
              </a:ext>
            </a:extLst>
          </p:cNvPr>
          <p:cNvSpPr>
            <a:spLocks noGrp="1"/>
          </p:cNvSpPr>
          <p:nvPr>
            <p:ph type="body" sz="quarter" idx="20" hasCustomPrompt="1"/>
          </p:nvPr>
        </p:nvSpPr>
        <p:spPr>
          <a:xfrm>
            <a:off x="2816126" y="5408613"/>
            <a:ext cx="3403920" cy="1220787"/>
          </a:xfrm>
        </p:spPr>
        <p:txBody>
          <a:bodyPr wrap="none" lIns="0" rIns="0" anchor="ctr">
            <a:normAutofit/>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636804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3093E-F997-9C1A-6F41-94195AEDCE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6622E9-B548-9861-17FE-B80B6A60E3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552F3AF-A319-231F-545F-18799EF83E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2B70C4-3999-81B3-9B74-C670362B9650}"/>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5EF19D12-2F54-317E-96F3-9AAA761DFA05}"/>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0402505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62A64504-0669-5CF0-805D-174C1EFD60F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3675707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36817793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150843740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439278527"/>
      </p:ext>
    </p:extLst>
  </p:cSld>
  <p:clrMapOvr>
    <a:masterClrMapping/>
  </p:clrMapOvr>
  <p:extLst>
    <p:ext uri="{DCECCB84-F9BA-43D5-87BE-67443E8EF086}">
      <p15:sldGuideLst xmlns:p15="http://schemas.microsoft.com/office/powerpoint/2012/main"/>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299873838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2" name="Title 1"/>
          <p:cNvSpPr>
            <a:spLocks noGrp="1"/>
          </p:cNvSpPr>
          <p:nvPr>
            <p:ph type="title"/>
          </p:nvPr>
        </p:nvSpPr>
        <p:spPr/>
        <p:txBody>
          <a:bodyPr/>
          <a:lstStyle/>
          <a:p>
            <a:r>
              <a:rPr lang="en-US" dirty="0"/>
              <a:t>Click to edit Master title style</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Tree>
    <p:extLst>
      <p:ext uri="{BB962C8B-B14F-4D97-AF65-F5344CB8AC3E}">
        <p14:creationId xmlns:p14="http://schemas.microsoft.com/office/powerpoint/2010/main" val="524119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73658870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33171661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62468487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02421255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1978226686"/>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04953975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387711022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31499288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58753715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AA3CD5E4-A5C4-AFB4-80AA-82539154DD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5164315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097512708"/>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7AD23EB7-47BD-A421-AD32-BA7882ED264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5524163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67920520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365763881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35299516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9590112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17509264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50425440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30026797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75316082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57210536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1218552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84334371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64531100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62A64504-0669-5CF0-805D-174C1EFD60F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4728701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76890965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347316825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433027956"/>
      </p:ext>
    </p:extLst>
  </p:cSld>
  <p:clrMapOvr>
    <a:masterClrMapping/>
  </p:clrMapOvr>
  <p:extLst>
    <p:ext uri="{DCECCB84-F9BA-43D5-87BE-67443E8EF086}">
      <p15:sldGuideLst xmlns:p15="http://schemas.microsoft.com/office/powerpoint/2012/main"/>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401107571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2" name="Title 1"/>
          <p:cNvSpPr>
            <a:spLocks noGrp="1"/>
          </p:cNvSpPr>
          <p:nvPr>
            <p:ph type="title"/>
          </p:nvPr>
        </p:nvSpPr>
        <p:spPr/>
        <p:txBody>
          <a:bodyPr/>
          <a:lstStyle/>
          <a:p>
            <a:r>
              <a:rPr lang="en-US" dirty="0"/>
              <a:t>Click to edit Master title style</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Tree>
    <p:extLst>
      <p:ext uri="{BB962C8B-B14F-4D97-AF65-F5344CB8AC3E}">
        <p14:creationId xmlns:p14="http://schemas.microsoft.com/office/powerpoint/2010/main" val="384004314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97479366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18507183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643622679"/>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0"/>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7B0D9059-3C9E-5AFD-2A32-2874C4FC4C5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512692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113828859"/>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3473439702"/>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779318526"/>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08090194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4069610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AA3CD5E4-A5C4-AFB4-80AA-82539154DD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039457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8037867"/>
      </p:ext>
    </p:extLst>
  </p:cSld>
  <p:clrMapOvr>
    <a:masterClrMapping/>
  </p:clrMapOvr>
  <p:hf hdr="0" dt="0"/>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59704092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117613438"/>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13141413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993319496"/>
      </p:ext>
    </p:extLst>
  </p:cSld>
  <p:clrMapOvr>
    <a:masterClrMapping/>
  </p:clrMapOvr>
  <p:hf hdr="0" dt="0"/>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0692560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45072710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11203052"/>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8677665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8815689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08298502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2964060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60128976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hart Color Layout">
    <p:spTree>
      <p:nvGrpSpPr>
        <p:cNvPr id="1" name=""/>
        <p:cNvGrpSpPr/>
        <p:nvPr/>
      </p:nvGrpSpPr>
      <p:grpSpPr>
        <a:xfrm>
          <a:off x="0" y="0"/>
          <a:ext cx="0" cy="0"/>
          <a:chOff x="0" y="0"/>
          <a:chExt cx="0" cy="0"/>
        </a:xfrm>
      </p:grpSpPr>
      <p:sp>
        <p:nvSpPr>
          <p:cNvPr id="10" name="Chart Placeholder 9"/>
          <p:cNvSpPr>
            <a:spLocks noGrp="1"/>
          </p:cNvSpPr>
          <p:nvPr>
            <p:ph type="chart" sz="quarter" idx="12"/>
          </p:nvPr>
        </p:nvSpPr>
        <p:spPr>
          <a:xfrm>
            <a:off x="266700" y="1028700"/>
            <a:ext cx="11658599" cy="5600700"/>
          </a:xfrm>
        </p:spPr>
        <p:txBody>
          <a:bodyPr/>
          <a:lstStyle/>
          <a:p>
            <a:endParaRPr lang="en-US" dirty="0"/>
          </a:p>
        </p:txBody>
      </p:sp>
      <p:sp>
        <p:nvSpPr>
          <p:cNvPr id="3" name="Date Placeholder 2">
            <a:extLst>
              <a:ext uri="{FF2B5EF4-FFF2-40B4-BE49-F238E27FC236}">
                <a16:creationId xmlns:a16="http://schemas.microsoft.com/office/drawing/2014/main" id="{A3619AFA-4A38-490D-A5F0-BADCBB95D733}"/>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64AB4267-87B5-4161-84B6-F192661295C3}"/>
              </a:ext>
            </a:extLst>
          </p:cNvPr>
          <p:cNvSpPr>
            <a:spLocks noGrp="1"/>
          </p:cNvSpPr>
          <p:nvPr>
            <p:ph type="ftr" sz="quarter" idx="14"/>
          </p:nvPr>
        </p:nvSpPr>
        <p:spPr/>
        <p:txBody>
          <a:bodyPr/>
          <a:lstStyle/>
          <a:p>
            <a:endParaRPr lang="en-US" dirty="0"/>
          </a:p>
        </p:txBody>
      </p:sp>
      <p:sp>
        <p:nvSpPr>
          <p:cNvPr id="6" name="Title 5">
            <a:extLst>
              <a:ext uri="{FF2B5EF4-FFF2-40B4-BE49-F238E27FC236}">
                <a16:creationId xmlns:a16="http://schemas.microsoft.com/office/drawing/2014/main" id="{1FDFC77C-D990-FC23-7F32-24231C7AF06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8411546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Reference ONLY">
    <p:bg>
      <p:bgPr>
        <a:solidFill>
          <a:schemeClr val="tx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510689-FF1B-863B-E08A-0D6B1DD61503}"/>
              </a:ext>
            </a:extLst>
          </p:cNvPr>
          <p:cNvPicPr>
            <a:picLocks noChangeAspect="1"/>
          </p:cNvPicPr>
          <p:nvPr userDrawn="1"/>
        </p:nvPicPr>
        <p:blipFill>
          <a:blip r:embed="rId2"/>
          <a:stretch>
            <a:fillRect/>
          </a:stretch>
        </p:blipFill>
        <p:spPr>
          <a:xfrm>
            <a:off x="934316" y="10952"/>
            <a:ext cx="10286134" cy="6847048"/>
          </a:xfrm>
          <a:prstGeom prst="rect">
            <a:avLst/>
          </a:prstGeom>
        </p:spPr>
      </p:pic>
    </p:spTree>
    <p:extLst>
      <p:ext uri="{BB962C8B-B14F-4D97-AF65-F5344CB8AC3E}">
        <p14:creationId xmlns:p14="http://schemas.microsoft.com/office/powerpoint/2010/main" val="39811075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20000"/>
            <a:lumOff val="8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7830850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9265633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5000">
              <a:schemeClr val="tx2"/>
            </a:gs>
            <a:gs pos="90000">
              <a:schemeClr val="tx2">
                <a:alpha val="4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1529403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3562901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8523942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37802714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657202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274079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4431359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999428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4229492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1_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973824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Title and Content - 1 Column">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266700" y="1028700"/>
            <a:ext cx="11658600" cy="5600700"/>
          </a:xfrm>
        </p:spPr>
        <p:txBody>
          <a:bodyPr/>
          <a:lstStyle>
            <a:lvl1pPr marL="0" indent="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488171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97641-519B-41C6-BAD3-6CF08A7B83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0EC50E1-5430-464F-8588-503E29372B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EF87646-64DC-454E-B92A-A02F1D667B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EB87EB5-3A1A-4105-8E7D-3B7477A1B332}"/>
              </a:ext>
            </a:extLst>
          </p:cNvPr>
          <p:cNvSpPr>
            <a:spLocks noGrp="1"/>
          </p:cNvSpPr>
          <p:nvPr>
            <p:ph type="dt" sz="half" idx="10"/>
          </p:nvPr>
        </p:nvSpPr>
        <p:spPr/>
        <p:txBody>
          <a:bodyPr/>
          <a:lstStyle/>
          <a:p>
            <a:fld id="{35A8DD56-49F8-4528-B291-8CD13FFDBDA4}" type="datetimeFigureOut">
              <a:rPr lang="en-US" smtClean="0"/>
              <a:t>8/1/2025</a:t>
            </a:fld>
            <a:endParaRPr lang="en-US"/>
          </a:p>
        </p:txBody>
      </p:sp>
      <p:sp>
        <p:nvSpPr>
          <p:cNvPr id="6" name="Footer Placeholder 5">
            <a:extLst>
              <a:ext uri="{FF2B5EF4-FFF2-40B4-BE49-F238E27FC236}">
                <a16:creationId xmlns:a16="http://schemas.microsoft.com/office/drawing/2014/main" id="{FF71DF41-9A80-44E0-9AFA-8E0086CD84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E3EE7B-10D8-4BEA-A5E1-6D8671C6631F}"/>
              </a:ext>
            </a:extLst>
          </p:cNvPr>
          <p:cNvSpPr>
            <a:spLocks noGrp="1"/>
          </p:cNvSpPr>
          <p:nvPr>
            <p:ph type="sldNum" sz="quarter" idx="12"/>
          </p:nvPr>
        </p:nvSpPr>
        <p:spPr/>
        <p:txBody>
          <a:bodyPr/>
          <a:lstStyle/>
          <a:p>
            <a:fld id="{F8358774-B348-4A0D-82A8-497145E212D6}" type="slidenum">
              <a:rPr lang="en-US" smtClean="0"/>
              <a:t>‹#›</a:t>
            </a:fld>
            <a:endParaRPr lang="en-US"/>
          </a:p>
        </p:txBody>
      </p:sp>
    </p:spTree>
    <p:extLst>
      <p:ext uri="{BB962C8B-B14F-4D97-AF65-F5344CB8AC3E}">
        <p14:creationId xmlns:p14="http://schemas.microsoft.com/office/powerpoint/2010/main" val="4288618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942C9F60-E948-0B16-240A-DCBC52D49E5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2799532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61CADFE7-DB33-41A0-9FBF-EA369FBEBA6D}" type="slidenum">
              <a:rPr lang="en-US"/>
              <a:pPr>
                <a:defRPr/>
              </a:pPr>
              <a:t>‹#›</a:t>
            </a:fld>
            <a:endParaRPr lang="en-US"/>
          </a:p>
        </p:txBody>
      </p:sp>
    </p:spTree>
    <p:extLst>
      <p:ext uri="{BB962C8B-B14F-4D97-AF65-F5344CB8AC3E}">
        <p14:creationId xmlns:p14="http://schemas.microsoft.com/office/powerpoint/2010/main" val="3640804752"/>
      </p:ext>
    </p:extLst>
  </p:cSld>
  <p:clrMapOvr>
    <a:masterClrMapping/>
  </p:clrMapOvr>
  <p:transition advClick="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1_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149087"/>
            <a:ext cx="11658600" cy="874643"/>
          </a:xfrm>
          <a:prstGeom prst="rect">
            <a:avLst/>
          </a:prstGeom>
          <a:noFill/>
          <a:ln w="9525">
            <a:solidFill>
              <a:schemeClr val="accent3"/>
            </a:solidFill>
            <a:miter lim="800000"/>
            <a:headEnd/>
            <a:tailEnd/>
          </a:ln>
        </p:spPr>
        <p:txBody>
          <a:bodyPr anchor="ctr"/>
          <a:lstStyle>
            <a:lvl1pPr algn="ctr">
              <a:defRPr sz="44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pic>
        <p:nvPicPr>
          <p:cNvPr id="2" name="Picture 2">
            <a:extLst>
              <a:ext uri="{FF2B5EF4-FFF2-40B4-BE49-F238E27FC236}">
                <a16:creationId xmlns:a16="http://schemas.microsoft.com/office/drawing/2014/main" id="{37AEEAC4-6A6A-B7E1-B7DB-54E5763276F0}"/>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703354" y="5796501"/>
            <a:ext cx="1330963" cy="689249"/>
          </a:xfrm>
          <a:prstGeom prst="rect">
            <a:avLst/>
          </a:prstGeom>
          <a:noFill/>
          <a:ln w="19050">
            <a:solidFill>
              <a:srgbClr val="0070C0"/>
            </a:solidFill>
          </a:ln>
          <a:extLst>
            <a:ext uri="{909E8E84-426E-40DD-AFC4-6F175D3DCCD1}">
              <a14:hiddenFill xmlns:a14="http://schemas.microsoft.com/office/drawing/2010/main">
                <a:solidFill>
                  <a:srgbClr val="FFFFFF"/>
                </a:solidFill>
              </a14:hiddenFill>
            </a:ext>
          </a:extLst>
        </p:spPr>
      </p:pic>
      <p:pic>
        <p:nvPicPr>
          <p:cNvPr id="4" name="Picture 3" descr="Logo&#10;&#10;Description automatically generated">
            <a:extLst>
              <a:ext uri="{FF2B5EF4-FFF2-40B4-BE49-F238E27FC236}">
                <a16:creationId xmlns:a16="http://schemas.microsoft.com/office/drawing/2014/main" id="{E07316C8-1324-7E7D-EDE1-CB85844A0707}"/>
              </a:ext>
            </a:extLst>
          </p:cNvPr>
          <p:cNvPicPr>
            <a:picLocks noChangeAspect="1"/>
          </p:cNvPicPr>
          <p:nvPr userDrawn="1"/>
        </p:nvPicPr>
        <p:blipFill>
          <a:blip r:embed="rId5"/>
          <a:stretch>
            <a:fillRect/>
          </a:stretch>
        </p:blipFill>
        <p:spPr>
          <a:xfrm>
            <a:off x="4128451" y="5775785"/>
            <a:ext cx="1375551" cy="738122"/>
          </a:xfrm>
          <a:prstGeom prst="rect">
            <a:avLst/>
          </a:prstGeom>
        </p:spPr>
      </p:pic>
    </p:spTree>
    <p:extLst>
      <p:ext uri="{BB962C8B-B14F-4D97-AF65-F5344CB8AC3E}">
        <p14:creationId xmlns:p14="http://schemas.microsoft.com/office/powerpoint/2010/main" val="9710535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C718C8BC-3817-BA43-A697-C0F8A79E64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970837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E4B1084-AF70-E7DA-2842-9FB9FFF0804B}"/>
              </a:ext>
            </a:extLst>
          </p:cNvPr>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15520966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942C9F60-E948-0B16-240A-DCBC52D49E5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0726252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Picture with Caption">
    <p:bg>
      <p:bgPr>
        <a:gradFill flip="none" rotWithShape="1">
          <a:gsLst>
            <a:gs pos="75000">
              <a:schemeClr val="tx2"/>
            </a:gs>
            <a:gs pos="85000">
              <a:schemeClr val="tx2">
                <a:alpha val="35000"/>
              </a:schemeClr>
            </a:gs>
            <a:gs pos="95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2103966943"/>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FC0BCDB4-4C07-CBF2-EFC4-7CEF0E0994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471780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1D0F7681-D094-4E6D-0DF0-99CD21DC42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62641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CC30DB31-FD65-4D95-4478-6813E7F155C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655615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2649818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Picture with Caption">
    <p:bg>
      <p:bgPr>
        <a:gradFill flip="none" rotWithShape="1">
          <a:gsLst>
            <a:gs pos="75000">
              <a:schemeClr val="tx2"/>
            </a:gs>
            <a:gs pos="85000">
              <a:schemeClr val="tx2">
                <a:alpha val="35000"/>
              </a:schemeClr>
            </a:gs>
            <a:gs pos="95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3924584535"/>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977904076"/>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2693227270"/>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2516359702"/>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819793675"/>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7AD23EB7-47BD-A421-AD32-BA7882ED264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538435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6461439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0"/>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7B0D9059-3C9E-5AFD-2A32-2874C4FC4C5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61594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6249665"/>
      </p:ext>
    </p:extLst>
  </p:cSld>
  <p:clrMapOvr>
    <a:masterClrMapping/>
  </p:clrMapOvr>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20000"/>
            <a:lumOff val="8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73734091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2497646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FC0BCDB4-4C07-CBF2-EFC4-7CEF0E0994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675725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1_Background no graphics">
    <p:bg>
      <p:bgPr>
        <a:gradFill flip="none" rotWithShape="1">
          <a:gsLst>
            <a:gs pos="85000">
              <a:schemeClr val="tx2"/>
            </a:gs>
            <a:gs pos="90000">
              <a:schemeClr val="tx2">
                <a:alpha val="4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201979528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7722061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69728047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0107278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5187335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75993111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3839277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57816786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picTx" preserve="1">
  <p:cSld name="1_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348030604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B8F7E44F-C564-AFF5-D73D-599A8EB64DC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56591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1D0F7681-D094-4E6D-0DF0-99CD21DC42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674156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
        <p:nvSpPr>
          <p:cNvPr id="3" name="Title 2">
            <a:extLst>
              <a:ext uri="{FF2B5EF4-FFF2-40B4-BE49-F238E27FC236}">
                <a16:creationId xmlns:a16="http://schemas.microsoft.com/office/drawing/2014/main" id="{AEDBE4B2-ED26-DF20-EB88-9102132A1C0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4494691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74074E2E-ED81-F3EC-B678-0FDCBC64206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317972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
        <p:nvSpPr>
          <p:cNvPr id="5" name="Title 4">
            <a:extLst>
              <a:ext uri="{FF2B5EF4-FFF2-40B4-BE49-F238E27FC236}">
                <a16:creationId xmlns:a16="http://schemas.microsoft.com/office/drawing/2014/main" id="{AB808ED8-8426-A0C0-9763-B7D4C153D10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40544361"/>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62C6ABDE-E95A-0F3C-098E-3AB6CD8A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078199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DFDE0C51-EABF-8EEF-D372-6195FADF385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702472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1FA45842-A577-D012-E0A0-40AA7BE0D29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88920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
        <p:nvSpPr>
          <p:cNvPr id="3" name="Title 2">
            <a:extLst>
              <a:ext uri="{FF2B5EF4-FFF2-40B4-BE49-F238E27FC236}">
                <a16:creationId xmlns:a16="http://schemas.microsoft.com/office/drawing/2014/main" id="{B93C48AD-9F55-0046-00A1-CC510D30C60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442748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
        <p:nvSpPr>
          <p:cNvPr id="5" name="Title 4">
            <a:extLst>
              <a:ext uri="{FF2B5EF4-FFF2-40B4-BE49-F238E27FC236}">
                <a16:creationId xmlns:a16="http://schemas.microsoft.com/office/drawing/2014/main" id="{44FB5578-DA9B-BD0B-5613-AEFB9E68B6F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9802577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
        <p:nvSpPr>
          <p:cNvPr id="7" name="Title 6">
            <a:extLst>
              <a:ext uri="{FF2B5EF4-FFF2-40B4-BE49-F238E27FC236}">
                <a16:creationId xmlns:a16="http://schemas.microsoft.com/office/drawing/2014/main" id="{929DC40A-BB92-C526-3CD0-189C3429C4D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3898774"/>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
        <p:nvSpPr>
          <p:cNvPr id="6" name="Title 5">
            <a:extLst>
              <a:ext uri="{FF2B5EF4-FFF2-40B4-BE49-F238E27FC236}">
                <a16:creationId xmlns:a16="http://schemas.microsoft.com/office/drawing/2014/main" id="{481C1557-2F36-FF70-9AEB-DF21DD5067B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1852820"/>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CC30DB31-FD65-4D95-4478-6813E7F155C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468130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
        <p:nvSpPr>
          <p:cNvPr id="6" name="Title 5">
            <a:extLst>
              <a:ext uri="{FF2B5EF4-FFF2-40B4-BE49-F238E27FC236}">
                <a16:creationId xmlns:a16="http://schemas.microsoft.com/office/drawing/2014/main" id="{F2E409FF-5585-8E4A-14AA-59DBC4EAF93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6880084"/>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B02F4169-3E26-AB53-54FC-47BE477B90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6277569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11051466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76200" y="66675"/>
            <a:ext cx="12020549" cy="6723635"/>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DACA2C3D-12FE-63E8-E6E7-2094824214F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9146526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p:cSld name="White Blank">
    <p:bg>
      <p:bgPr>
        <a:solidFill>
          <a:schemeClr val="tx2"/>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290452761"/>
      </p:ext>
    </p:extLst>
  </p:cSld>
  <p:clrMapOvr>
    <a:masterClrMapping/>
  </p:clrMapOvr>
  <p:hf hdr="0" dt="0"/>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1_White Blank">
    <p:bg>
      <p:bgPr>
        <a:solidFill>
          <a:schemeClr val="bg1">
            <a:lumMod val="40000"/>
            <a:lumOff val="60000"/>
          </a:schemeClr>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lumMod val="50000"/>
                    <a:lumOff val="50000"/>
                  </a:schemeClr>
                </a:solidFill>
              </a:rPr>
              <a:pPr algn="r">
                <a:spcBef>
                  <a:spcPct val="50000"/>
                </a:spcBef>
                <a:defRPr/>
              </a:pPr>
              <a:t>‹#›</a:t>
            </a:fld>
            <a:endParaRPr lang="en-US" sz="1100"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47190998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Black Blank">
    <p:bg>
      <p:bgPr>
        <a:solidFill>
          <a:schemeClr val="tx1"/>
        </a:soli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2"/>
                </a:solidFill>
              </a:rPr>
              <a:pPr algn="r">
                <a:spcBef>
                  <a:spcPct val="50000"/>
                </a:spcBef>
                <a:defRPr/>
              </a:pPr>
              <a:t>‹#›</a:t>
            </a:fld>
            <a:endParaRPr lang="en-US" sz="1100"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798164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ackground no graphics">
    <p:bg>
      <p:bgPr>
        <a:gradFill flip="none" rotWithShape="1">
          <a:gsLst>
            <a:gs pos="80000">
              <a:schemeClr val="tx2"/>
            </a:gs>
            <a:gs pos="90000">
              <a:schemeClr val="tx2">
                <a:alpha val="45000"/>
              </a:schemeClr>
            </a:gs>
            <a:gs pos="95000">
              <a:schemeClr val="bg2">
                <a:lumMod val="9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solidFill>
                  <a:schemeClr val="tx1"/>
                </a:solidFill>
              </a:rPr>
              <a:pPr algn="r">
                <a:spcBef>
                  <a:spcPct val="50000"/>
                </a:spcBef>
                <a:defRPr/>
              </a:pPr>
              <a:t>‹#›</a:t>
            </a:fld>
            <a:endParaRPr lang="en-US" sz="1100"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420945057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b"/>
          <a:lstStyle>
            <a:lvl1pPr>
              <a:defRPr sz="32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66700" y="3687764"/>
            <a:ext cx="8496300" cy="854075"/>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8763000" y="3697289"/>
            <a:ext cx="3161228" cy="844550"/>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3883221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ction header - no Sub-Hea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Placeholder 1"/>
          <p:cNvSpPr>
            <a:spLocks noGrp="1"/>
          </p:cNvSpPr>
          <p:nvPr>
            <p:ph type="title"/>
          </p:nvPr>
        </p:nvSpPr>
        <p:spPr bwMode="auto">
          <a:xfrm>
            <a:off x="266700" y="2286001"/>
            <a:ext cx="11658600" cy="1285874"/>
          </a:xfrm>
          <a:prstGeom prst="rect">
            <a:avLst/>
          </a:prstGeom>
          <a:noFill/>
          <a:ln w="9525">
            <a:solidFill>
              <a:schemeClr val="accent3"/>
            </a:solidFill>
            <a:miter lim="800000"/>
            <a:headEnd/>
            <a:tailEnd/>
          </a:ln>
        </p:spPr>
        <p:txBody>
          <a:bodyPr anchor="ctr"/>
          <a:lstStyle>
            <a:lvl1pPr>
              <a:defRPr sz="32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90500" y="5602330"/>
            <a:ext cx="2402348" cy="1065985"/>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9163627" y="3709924"/>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Tree>
    <p:extLst>
      <p:ext uri="{BB962C8B-B14F-4D97-AF65-F5344CB8AC3E}">
        <p14:creationId xmlns:p14="http://schemas.microsoft.com/office/powerpoint/2010/main" val="1571995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37503846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ction - Content Only">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4" name="Content Placeholder 3"/>
          <p:cNvSpPr>
            <a:spLocks noGrp="1"/>
          </p:cNvSpPr>
          <p:nvPr>
            <p:ph sz="quarter" idx="12"/>
          </p:nvPr>
        </p:nvSpPr>
        <p:spPr>
          <a:xfrm>
            <a:off x="266700" y="2157413"/>
            <a:ext cx="11658600" cy="1798637"/>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9163627" y="4043299"/>
            <a:ext cx="2761673" cy="385825"/>
          </a:xfrm>
          <a:prstGeom prst="rect">
            <a:avLst/>
          </a:prstGeom>
          <a:ln>
            <a:solidFill>
              <a:schemeClr val="accent3"/>
            </a:solidFill>
          </a:ln>
        </p:spPr>
        <p:txBody>
          <a:bodyPr/>
          <a:lstStyle>
            <a:lvl1pPr algn="ctr">
              <a:defRPr sz="20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915168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itle - 2 Pics">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1232" y="0"/>
            <a:ext cx="12188389" cy="6858000"/>
          </a:xfrm>
          <a:prstGeom prst="rect">
            <a:avLst/>
          </a:prstGeom>
        </p:spPr>
      </p:pic>
      <p:sp>
        <p:nvSpPr>
          <p:cNvPr id="14" name="Title 5"/>
          <p:cNvSpPr>
            <a:spLocks noGrp="1"/>
          </p:cNvSpPr>
          <p:nvPr>
            <p:ph type="title"/>
          </p:nvPr>
        </p:nvSpPr>
        <p:spPr>
          <a:xfrm>
            <a:off x="266700" y="265872"/>
            <a:ext cx="5829300" cy="1671543"/>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220046" y="265872"/>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6220046" y="3528391"/>
            <a:ext cx="5705253"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66700" y="2059389"/>
            <a:ext cx="5816600" cy="33079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9744591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itle - 3 Pics (horizontal)">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14" name="Title 5"/>
          <p:cNvSpPr>
            <a:spLocks noGrp="1"/>
          </p:cNvSpPr>
          <p:nvPr>
            <p:ph type="title"/>
          </p:nvPr>
        </p:nvSpPr>
        <p:spPr>
          <a:xfrm>
            <a:off x="266700" y="260931"/>
            <a:ext cx="5821279"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6346659" y="260931"/>
            <a:ext cx="5578641" cy="3081131"/>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8610600"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66700" y="2058988"/>
            <a:ext cx="5808663" cy="3308350"/>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5140944" y="3507454"/>
            <a:ext cx="3314700" cy="309372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265186247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 4 Pics">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3" name="Text Placeholder 2"/>
          <p:cNvSpPr>
            <a:spLocks noGrp="1"/>
          </p:cNvSpPr>
          <p:nvPr>
            <p:ph type="body" sz="quarter" idx="19"/>
          </p:nvPr>
        </p:nvSpPr>
        <p:spPr>
          <a:xfrm>
            <a:off x="381000" y="2059387"/>
            <a:ext cx="4867275" cy="331588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8723481"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5371264" y="3423957"/>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8723481"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381000" y="265872"/>
            <a:ext cx="4866861" cy="1671543"/>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5371264" y="265872"/>
            <a:ext cx="3201819" cy="2988364"/>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127105447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 3 Pics (vertical)">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16" name="TextBox 15"/>
          <p:cNvSpPr txBox="1"/>
          <p:nvPr userDrawn="1"/>
        </p:nvSpPr>
        <p:spPr>
          <a:xfrm>
            <a:off x="266700" y="5217495"/>
            <a:ext cx="4337105" cy="357790"/>
          </a:xfrm>
          <a:prstGeom prst="rect">
            <a:avLst/>
          </a:prstGeom>
          <a:noFill/>
          <a:ln>
            <a:solidFill>
              <a:schemeClr val="accent3"/>
            </a:solidFill>
          </a:ln>
        </p:spPr>
        <p:txBody>
          <a:bodyPr wrap="square" lIns="91440" tIns="0">
            <a:spAutoFit/>
          </a:bodyPr>
          <a:lstStyle/>
          <a:p>
            <a:r>
              <a:rPr lang="en-US" altLang="en-US" sz="675" i="1" dirty="0">
                <a:solidFill>
                  <a:schemeClr val="tx2"/>
                </a:solidFill>
              </a:rPr>
              <a:t>“</a:t>
            </a:r>
            <a:r>
              <a:rPr lang="en-US" sz="675"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675" i="1" dirty="0">
                <a:solidFill>
                  <a:schemeClr val="tx2"/>
                </a:solidFill>
              </a:rPr>
              <a:t>”</a:t>
            </a:r>
            <a:endParaRPr lang="en-US" sz="675" i="1" dirty="0">
              <a:solidFill>
                <a:schemeClr val="tx2"/>
              </a:solidFill>
            </a:endParaRPr>
          </a:p>
        </p:txBody>
      </p:sp>
      <p:sp>
        <p:nvSpPr>
          <p:cNvPr id="18" name="Picture Placeholder 16"/>
          <p:cNvSpPr>
            <a:spLocks noGrp="1" noChangeAspect="1"/>
          </p:cNvSpPr>
          <p:nvPr>
            <p:ph type="pic" sz="quarter" idx="13"/>
          </p:nvPr>
        </p:nvSpPr>
        <p:spPr>
          <a:xfrm>
            <a:off x="8500460" y="3880886"/>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8500460" y="1227138"/>
            <a:ext cx="3424840" cy="2548885"/>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4726057" y="1227138"/>
            <a:ext cx="3689406" cy="5211649"/>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66700" y="246490"/>
            <a:ext cx="11658600" cy="858437"/>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66700" y="1227138"/>
            <a:ext cx="4337105" cy="3957637"/>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47991514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20657" y="0"/>
            <a:ext cx="12188389" cy="68580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839788" y="457200"/>
            <a:ext cx="3932237" cy="1600200"/>
          </a:xfrm>
          <a:ln>
            <a:solidFill>
              <a:schemeClr val="accent3"/>
            </a:solidFill>
          </a:ln>
        </p:spPr>
        <p:txBody>
          <a:bodyPr anchor="b"/>
          <a:lstStyle>
            <a:lvl1pPr>
              <a:defRPr sz="32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5183188" y="457200"/>
            <a:ext cx="6172200" cy="5038825"/>
          </a:xfrm>
          <a:solidFill>
            <a:schemeClr val="tx2"/>
          </a:solidFill>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839788" y="2194560"/>
            <a:ext cx="3932237" cy="3301465"/>
          </a:xfrm>
          <a:ln>
            <a:solidFill>
              <a:schemeClr val="accent3"/>
            </a:solidFill>
          </a:ln>
        </p:spPr>
        <p:txBody>
          <a:bodyPr/>
          <a:lstStyle>
            <a:lvl1pPr marL="0" indent="0">
              <a:buNone/>
              <a:defRPr sz="16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90500" y="5602330"/>
            <a:ext cx="2402348" cy="1065985"/>
          </a:xfrm>
          <a:prstGeom prst="rect">
            <a:avLst/>
          </a:prstGeom>
        </p:spPr>
      </p:pic>
    </p:spTree>
    <p:extLst>
      <p:ext uri="{BB962C8B-B14F-4D97-AF65-F5344CB8AC3E}">
        <p14:creationId xmlns:p14="http://schemas.microsoft.com/office/powerpoint/2010/main" val="79741628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66700" y="1028700"/>
            <a:ext cx="11658600" cy="5600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3B3BB445-F4B7-CADC-0D0E-2F77E6D29AB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03460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66700" y="1028700"/>
            <a:ext cx="11658600" cy="5600700"/>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
        <p:nvSpPr>
          <p:cNvPr id="3" name="Title 2">
            <a:extLst>
              <a:ext uri="{FF2B5EF4-FFF2-40B4-BE49-F238E27FC236}">
                <a16:creationId xmlns:a16="http://schemas.microsoft.com/office/drawing/2014/main" id="{3F0C188E-247B-9C3F-A9A1-C83CFE759AA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782153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Click to edit Master title style</a:t>
            </a:r>
          </a:p>
        </p:txBody>
      </p:sp>
      <p:sp>
        <p:nvSpPr>
          <p:cNvPr id="9" name="Content Placeholder 3"/>
          <p:cNvSpPr>
            <a:spLocks noGrp="1"/>
          </p:cNvSpPr>
          <p:nvPr>
            <p:ph sz="quarter" idx="12"/>
          </p:nvPr>
        </p:nvSpPr>
        <p:spPr>
          <a:xfrm>
            <a:off x="266700" y="1028700"/>
            <a:ext cx="11658600" cy="5600700"/>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Tree>
    <p:extLst>
      <p:ext uri="{BB962C8B-B14F-4D97-AF65-F5344CB8AC3E}">
        <p14:creationId xmlns:p14="http://schemas.microsoft.com/office/powerpoint/2010/main" val="7202369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66700" y="6191103"/>
            <a:ext cx="11658600" cy="438297"/>
          </a:xfrm>
          <a:prstGeom prst="rect">
            <a:avLst/>
          </a:prstGeom>
          <a:noFill/>
          <a:ln w="9525">
            <a:noFill/>
            <a:miter lim="800000"/>
            <a:headEnd/>
            <a:tailEnd/>
          </a:ln>
        </p:spPr>
        <p:txBody>
          <a:bodyPr lIns="91440" tIns="0" numCol="1"/>
          <a:lstStyle>
            <a:lvl1pPr marL="0" indent="0">
              <a:buNone/>
              <a:defRPr sz="900">
                <a:solidFill>
                  <a:schemeClr val="tx1">
                    <a:lumMod val="75000"/>
                    <a:lumOff val="25000"/>
                  </a:schemeClr>
                </a:solidFill>
              </a:defRPr>
            </a:lvl1pPr>
            <a:lvl2pPr>
              <a:defRPr sz="1350">
                <a:solidFill>
                  <a:srgbClr val="83847A"/>
                </a:solidFill>
              </a:defRPr>
            </a:lvl2pPr>
            <a:lvl3pPr>
              <a:defRPr sz="1125">
                <a:solidFill>
                  <a:srgbClr val="83847A"/>
                </a:solidFill>
              </a:defRPr>
            </a:lvl3pPr>
            <a:lvl4pPr>
              <a:defRPr sz="1125">
                <a:solidFill>
                  <a:srgbClr val="83847A"/>
                </a:solidFill>
              </a:defRPr>
            </a:lvl4pPr>
            <a:lvl5pPr>
              <a:defRPr sz="1125">
                <a:solidFill>
                  <a:srgbClr val="83847A"/>
                </a:solidFill>
              </a:defRPr>
            </a:lvl5pPr>
          </a:lstStyle>
          <a:p>
            <a:pPr lvl="0"/>
            <a:r>
              <a:rPr lang="en-US" noProof="0"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
        <p:nvSpPr>
          <p:cNvPr id="10" name="Content Placeholder 3"/>
          <p:cNvSpPr>
            <a:spLocks noGrp="1"/>
          </p:cNvSpPr>
          <p:nvPr>
            <p:ph sz="quarter" idx="12"/>
          </p:nvPr>
        </p:nvSpPr>
        <p:spPr>
          <a:xfrm>
            <a:off x="266700" y="1028700"/>
            <a:ext cx="11658600" cy="50863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8842515" y="6653150"/>
            <a:ext cx="2761673" cy="13716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66700" y="6653150"/>
            <a:ext cx="2901373" cy="137160"/>
          </a:xfrm>
          <a:prstGeom prst="rect">
            <a:avLst/>
          </a:prstGeom>
        </p:spPr>
        <p:txBody>
          <a:bodyPr/>
          <a:lstStyle/>
          <a:p>
            <a:endParaRPr lang="en-US" dirty="0"/>
          </a:p>
        </p:txBody>
      </p:sp>
    </p:spTree>
    <p:extLst>
      <p:ext uri="{BB962C8B-B14F-4D97-AF65-F5344CB8AC3E}">
        <p14:creationId xmlns:p14="http://schemas.microsoft.com/office/powerpoint/2010/main" val="168389526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1916911407"/>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11" name="Content Placeholder 2"/>
          <p:cNvSpPr>
            <a:spLocks noGrp="1"/>
          </p:cNvSpPr>
          <p:nvPr>
            <p:ph sz="quarter" idx="19"/>
          </p:nvPr>
        </p:nvSpPr>
        <p:spPr>
          <a:xfrm>
            <a:off x="6203894" y="1028700"/>
            <a:ext cx="5721406"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Tree>
    <p:extLst>
      <p:ext uri="{BB962C8B-B14F-4D97-AF65-F5344CB8AC3E}">
        <p14:creationId xmlns:p14="http://schemas.microsoft.com/office/powerpoint/2010/main" val="343208891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66700"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66700"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6203894" y="1743075"/>
            <a:ext cx="5721406" cy="4886325"/>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6205728" y="1028700"/>
            <a:ext cx="5719572" cy="666241"/>
          </a:xfrm>
        </p:spPr>
        <p:txBody>
          <a:bodyPr bIns="0" anchor="b"/>
          <a:lstStyle>
            <a:lvl1pPr>
              <a:defRPr sz="1500">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0D83DA01-DEF9-54DE-5B29-4ACD3FE63AA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248608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4256410" y="1028700"/>
            <a:ext cx="7668889"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7C0718C4-6A68-5C9A-D51B-6E4A148DA30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7768353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11" name="Content Placeholder 2"/>
          <p:cNvSpPr>
            <a:spLocks noGrp="1"/>
          </p:cNvSpPr>
          <p:nvPr>
            <p:ph sz="quarter" idx="15"/>
          </p:nvPr>
        </p:nvSpPr>
        <p:spPr>
          <a:xfrm>
            <a:off x="8145982" y="1028700"/>
            <a:ext cx="377931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66700" y="1028700"/>
            <a:ext cx="7668888" cy="5600700"/>
          </a:xfrm>
        </p:spPr>
        <p:txBody>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
        <p:nvSpPr>
          <p:cNvPr id="3" name="Title 2">
            <a:extLst>
              <a:ext uri="{FF2B5EF4-FFF2-40B4-BE49-F238E27FC236}">
                <a16:creationId xmlns:a16="http://schemas.microsoft.com/office/drawing/2014/main" id="{D7BCB16E-0E8E-5157-7B5A-C68F6A9B78A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103598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381000" y="377586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Click to edit Master title style</a:t>
            </a:r>
          </a:p>
        </p:txBody>
      </p:sp>
      <p:sp>
        <p:nvSpPr>
          <p:cNvPr id="16" name="Content Placeholder 2"/>
          <p:cNvSpPr>
            <a:spLocks noGrp="1"/>
          </p:cNvSpPr>
          <p:nvPr>
            <p:ph sz="quarter" idx="22"/>
          </p:nvPr>
        </p:nvSpPr>
        <p:spPr>
          <a:xfrm>
            <a:off x="2667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6172200" y="3855720"/>
            <a:ext cx="57531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886297771"/>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381000" y="3430819"/>
            <a:ext cx="114300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096000" y="1028700"/>
            <a:ext cx="0" cy="56007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61722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66700" y="3543300"/>
            <a:ext cx="5753100" cy="30861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283843"/>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Tree>
    <p:extLst>
      <p:ext uri="{BB962C8B-B14F-4D97-AF65-F5344CB8AC3E}">
        <p14:creationId xmlns:p14="http://schemas.microsoft.com/office/powerpoint/2010/main" val="3787658590"/>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66700" y="3855720"/>
            <a:ext cx="11658600" cy="277368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61722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66700" y="1028700"/>
            <a:ext cx="57531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94306714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61722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66700" y="3848100"/>
            <a:ext cx="5753100" cy="27813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66700" y="1024178"/>
            <a:ext cx="11658600" cy="2667000"/>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Tree>
    <p:extLst>
      <p:ext uri="{BB962C8B-B14F-4D97-AF65-F5344CB8AC3E}">
        <p14:creationId xmlns:p14="http://schemas.microsoft.com/office/powerpoint/2010/main" val="1319340364"/>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C36767D0-41E3-FB81-AF9C-B23748A500E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6662924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90209499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3.jp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image" Target="../media/image1.png"/><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theme" Target="../theme/theme2.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26" Type="http://schemas.openxmlformats.org/officeDocument/2006/relationships/slideLayout" Target="../slideLayouts/slideLayout84.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slideLayout" Target="../slideLayouts/slideLayout83.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29" Type="http://schemas.openxmlformats.org/officeDocument/2006/relationships/image" Target="../media/image1.png"/><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slideLayout" Target="../slideLayouts/slideLayout82.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28" Type="http://schemas.openxmlformats.org/officeDocument/2006/relationships/theme" Target="../theme/theme3.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31" Type="http://schemas.openxmlformats.org/officeDocument/2006/relationships/image" Target="../media/image8.png"/><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 Id="rId27" Type="http://schemas.openxmlformats.org/officeDocument/2006/relationships/slideLayout" Target="../slideLayouts/slideLayout85.xml"/><Relationship Id="rId30"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18" Type="http://schemas.openxmlformats.org/officeDocument/2006/relationships/slideLayout" Target="../slideLayouts/slideLayout103.xml"/><Relationship Id="rId26" Type="http://schemas.openxmlformats.org/officeDocument/2006/relationships/slideLayout" Target="../slideLayouts/slideLayout111.xml"/><Relationship Id="rId3" Type="http://schemas.openxmlformats.org/officeDocument/2006/relationships/slideLayout" Target="../slideLayouts/slideLayout88.xml"/><Relationship Id="rId21" Type="http://schemas.openxmlformats.org/officeDocument/2006/relationships/slideLayout" Target="../slideLayouts/slideLayout106.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5" Type="http://schemas.openxmlformats.org/officeDocument/2006/relationships/slideLayout" Target="../slideLayouts/slideLayout110.xml"/><Relationship Id="rId2" Type="http://schemas.openxmlformats.org/officeDocument/2006/relationships/slideLayout" Target="../slideLayouts/slideLayout87.xml"/><Relationship Id="rId16" Type="http://schemas.openxmlformats.org/officeDocument/2006/relationships/slideLayout" Target="../slideLayouts/slideLayout101.xml"/><Relationship Id="rId20" Type="http://schemas.openxmlformats.org/officeDocument/2006/relationships/slideLayout" Target="../slideLayouts/slideLayout105.xml"/><Relationship Id="rId29" Type="http://schemas.openxmlformats.org/officeDocument/2006/relationships/theme" Target="../theme/theme4.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24" Type="http://schemas.openxmlformats.org/officeDocument/2006/relationships/slideLayout" Target="../slideLayouts/slideLayout109.xml"/><Relationship Id="rId5" Type="http://schemas.openxmlformats.org/officeDocument/2006/relationships/slideLayout" Target="../slideLayouts/slideLayout90.xml"/><Relationship Id="rId15" Type="http://schemas.openxmlformats.org/officeDocument/2006/relationships/slideLayout" Target="../slideLayouts/slideLayout100.xml"/><Relationship Id="rId23" Type="http://schemas.openxmlformats.org/officeDocument/2006/relationships/slideLayout" Target="../slideLayouts/slideLayout108.xml"/><Relationship Id="rId28" Type="http://schemas.openxmlformats.org/officeDocument/2006/relationships/slideLayout" Target="../slideLayouts/slideLayout113.xml"/><Relationship Id="rId10" Type="http://schemas.openxmlformats.org/officeDocument/2006/relationships/slideLayout" Target="../slideLayouts/slideLayout95.xml"/><Relationship Id="rId19" Type="http://schemas.openxmlformats.org/officeDocument/2006/relationships/slideLayout" Target="../slideLayouts/slideLayout104.xml"/><Relationship Id="rId31" Type="http://schemas.openxmlformats.org/officeDocument/2006/relationships/image" Target="../media/image8.png"/><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 Id="rId22" Type="http://schemas.openxmlformats.org/officeDocument/2006/relationships/slideLayout" Target="../slideLayouts/slideLayout107.xml"/><Relationship Id="rId27" Type="http://schemas.openxmlformats.org/officeDocument/2006/relationships/slideLayout" Target="../slideLayouts/slideLayout112.xml"/><Relationship Id="rId30"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slideLayout" Target="../slideLayouts/slideLayout126.xml"/><Relationship Id="rId18" Type="http://schemas.openxmlformats.org/officeDocument/2006/relationships/slideLayout" Target="../slideLayouts/slideLayout131.xml"/><Relationship Id="rId26" Type="http://schemas.openxmlformats.org/officeDocument/2006/relationships/slideLayout" Target="../slideLayouts/slideLayout139.xml"/><Relationship Id="rId3" Type="http://schemas.openxmlformats.org/officeDocument/2006/relationships/slideLayout" Target="../slideLayouts/slideLayout116.xml"/><Relationship Id="rId21" Type="http://schemas.openxmlformats.org/officeDocument/2006/relationships/slideLayout" Target="../slideLayouts/slideLayout134.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17" Type="http://schemas.openxmlformats.org/officeDocument/2006/relationships/slideLayout" Target="../slideLayouts/slideLayout130.xml"/><Relationship Id="rId25" Type="http://schemas.openxmlformats.org/officeDocument/2006/relationships/slideLayout" Target="../slideLayouts/slideLayout138.xml"/><Relationship Id="rId2" Type="http://schemas.openxmlformats.org/officeDocument/2006/relationships/slideLayout" Target="../slideLayouts/slideLayout115.xml"/><Relationship Id="rId16" Type="http://schemas.openxmlformats.org/officeDocument/2006/relationships/slideLayout" Target="../slideLayouts/slideLayout129.xml"/><Relationship Id="rId20" Type="http://schemas.openxmlformats.org/officeDocument/2006/relationships/slideLayout" Target="../slideLayouts/slideLayout133.xml"/><Relationship Id="rId29" Type="http://schemas.openxmlformats.org/officeDocument/2006/relationships/image" Target="../media/image1.png"/><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24" Type="http://schemas.openxmlformats.org/officeDocument/2006/relationships/slideLayout" Target="../slideLayouts/slideLayout137.xml"/><Relationship Id="rId5" Type="http://schemas.openxmlformats.org/officeDocument/2006/relationships/slideLayout" Target="../slideLayouts/slideLayout118.xml"/><Relationship Id="rId15" Type="http://schemas.openxmlformats.org/officeDocument/2006/relationships/slideLayout" Target="../slideLayouts/slideLayout128.xml"/><Relationship Id="rId23" Type="http://schemas.openxmlformats.org/officeDocument/2006/relationships/slideLayout" Target="../slideLayouts/slideLayout136.xml"/><Relationship Id="rId28" Type="http://schemas.openxmlformats.org/officeDocument/2006/relationships/theme" Target="../theme/theme5.xml"/><Relationship Id="rId10" Type="http://schemas.openxmlformats.org/officeDocument/2006/relationships/slideLayout" Target="../slideLayouts/slideLayout123.xml"/><Relationship Id="rId19" Type="http://schemas.openxmlformats.org/officeDocument/2006/relationships/slideLayout" Target="../slideLayouts/slideLayout132.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slideLayout" Target="../slideLayouts/slideLayout127.xml"/><Relationship Id="rId22" Type="http://schemas.openxmlformats.org/officeDocument/2006/relationships/slideLayout" Target="../slideLayouts/slideLayout135.xml"/><Relationship Id="rId27" Type="http://schemas.openxmlformats.org/officeDocument/2006/relationships/slideLayout" Target="../slideLayouts/slideLayout140.xml"/><Relationship Id="rId30" Type="http://schemas.openxmlformats.org/officeDocument/2006/relationships/image" Target="../media/image9.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slideLayout" Target="../slideLayouts/slideLayout153.xml"/><Relationship Id="rId18" Type="http://schemas.openxmlformats.org/officeDocument/2006/relationships/slideLayout" Target="../slideLayouts/slideLayout158.xml"/><Relationship Id="rId26" Type="http://schemas.openxmlformats.org/officeDocument/2006/relationships/slideLayout" Target="../slideLayouts/slideLayout166.xml"/><Relationship Id="rId3" Type="http://schemas.openxmlformats.org/officeDocument/2006/relationships/slideLayout" Target="../slideLayouts/slideLayout143.xml"/><Relationship Id="rId21" Type="http://schemas.openxmlformats.org/officeDocument/2006/relationships/slideLayout" Target="../slideLayouts/slideLayout161.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17" Type="http://schemas.openxmlformats.org/officeDocument/2006/relationships/slideLayout" Target="../slideLayouts/slideLayout157.xml"/><Relationship Id="rId25" Type="http://schemas.openxmlformats.org/officeDocument/2006/relationships/slideLayout" Target="../slideLayouts/slideLayout165.xml"/><Relationship Id="rId2" Type="http://schemas.openxmlformats.org/officeDocument/2006/relationships/slideLayout" Target="../slideLayouts/slideLayout142.xml"/><Relationship Id="rId16" Type="http://schemas.openxmlformats.org/officeDocument/2006/relationships/slideLayout" Target="../slideLayouts/slideLayout156.xml"/><Relationship Id="rId20" Type="http://schemas.openxmlformats.org/officeDocument/2006/relationships/slideLayout" Target="../slideLayouts/slideLayout160.xml"/><Relationship Id="rId29" Type="http://schemas.openxmlformats.org/officeDocument/2006/relationships/image" Target="../media/image1.png"/><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24" Type="http://schemas.openxmlformats.org/officeDocument/2006/relationships/slideLayout" Target="../slideLayouts/slideLayout164.xml"/><Relationship Id="rId5" Type="http://schemas.openxmlformats.org/officeDocument/2006/relationships/slideLayout" Target="../slideLayouts/slideLayout145.xml"/><Relationship Id="rId15" Type="http://schemas.openxmlformats.org/officeDocument/2006/relationships/slideLayout" Target="../slideLayouts/slideLayout155.xml"/><Relationship Id="rId23" Type="http://schemas.openxmlformats.org/officeDocument/2006/relationships/slideLayout" Target="../slideLayouts/slideLayout163.xml"/><Relationship Id="rId28" Type="http://schemas.openxmlformats.org/officeDocument/2006/relationships/theme" Target="../theme/theme6.xml"/><Relationship Id="rId10" Type="http://schemas.openxmlformats.org/officeDocument/2006/relationships/slideLayout" Target="../slideLayouts/slideLayout150.xml"/><Relationship Id="rId19" Type="http://schemas.openxmlformats.org/officeDocument/2006/relationships/slideLayout" Target="../slideLayouts/slideLayout159.xml"/><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slideLayout" Target="../slideLayouts/slideLayout154.xml"/><Relationship Id="rId22" Type="http://schemas.openxmlformats.org/officeDocument/2006/relationships/slideLayout" Target="../slideLayouts/slideLayout162.xml"/><Relationship Id="rId27" Type="http://schemas.openxmlformats.org/officeDocument/2006/relationships/slideLayout" Target="../slideLayouts/slideLayout167.xml"/><Relationship Id="rId30"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7000">
              <a:schemeClr val="tx2"/>
            </a:gs>
            <a:gs pos="90000">
              <a:schemeClr val="tx2"/>
            </a:gs>
            <a:gs pos="98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051594"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33"/>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4"/>
          <a:stretch>
            <a:fillRect/>
          </a:stretch>
        </p:blipFill>
        <p:spPr>
          <a:xfrm>
            <a:off x="266700" y="319470"/>
            <a:ext cx="681666" cy="451942"/>
          </a:xfrm>
          <a:prstGeom prst="rect">
            <a:avLst/>
          </a:prstGeom>
        </p:spPr>
      </p:pic>
      <p:pic>
        <p:nvPicPr>
          <p:cNvPr id="2" name="Picture 1" descr="A picture containing sitting, water&#10;&#10;Description automatically generated">
            <a:extLst>
              <a:ext uri="{FF2B5EF4-FFF2-40B4-BE49-F238E27FC236}">
                <a16:creationId xmlns:a16="http://schemas.microsoft.com/office/drawing/2014/main" id="{249E43BF-FF99-D240-A32E-884C622352F0}"/>
              </a:ext>
            </a:extLst>
          </p:cNvPr>
          <p:cNvPicPr>
            <a:picLocks noChangeAspect="1"/>
          </p:cNvPicPr>
          <p:nvPr userDrawn="1"/>
        </p:nvPicPr>
        <p:blipFill>
          <a:blip r:embed="rId35" cstate="email">
            <a:extLst>
              <a:ext uri="{28A0092B-C50C-407E-A947-70E740481C1C}">
                <a14:useLocalDpi xmlns:a14="http://schemas.microsoft.com/office/drawing/2010/main"/>
              </a:ext>
            </a:extLst>
          </a:blip>
          <a:stretch>
            <a:fillRect/>
          </a:stretch>
        </p:blipFill>
        <p:spPr>
          <a:xfrm>
            <a:off x="11081996" y="319470"/>
            <a:ext cx="842232" cy="451942"/>
          </a:xfrm>
          <a:prstGeom prst="rect">
            <a:avLst/>
          </a:prstGeom>
        </p:spPr>
      </p:pic>
    </p:spTree>
    <p:extLst>
      <p:ext uri="{BB962C8B-B14F-4D97-AF65-F5344CB8AC3E}">
        <p14:creationId xmlns:p14="http://schemas.microsoft.com/office/powerpoint/2010/main" val="2346450069"/>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2" r:id="rId5"/>
    <p:sldLayoutId id="2147483973" r:id="rId6"/>
    <p:sldLayoutId id="2147483974" r:id="rId7"/>
    <p:sldLayoutId id="2147483975" r:id="rId8"/>
    <p:sldLayoutId id="2147483976" r:id="rId9"/>
    <p:sldLayoutId id="2147483977" r:id="rId10"/>
    <p:sldLayoutId id="2147483978" r:id="rId11"/>
    <p:sldLayoutId id="2147483979" r:id="rId12"/>
    <p:sldLayoutId id="2147483980" r:id="rId13"/>
    <p:sldLayoutId id="2147483981" r:id="rId14"/>
    <p:sldLayoutId id="2147483982" r:id="rId15"/>
    <p:sldLayoutId id="2147483983" r:id="rId16"/>
    <p:sldLayoutId id="2147483984" r:id="rId17"/>
    <p:sldLayoutId id="2147483985" r:id="rId18"/>
    <p:sldLayoutId id="2147484079" r:id="rId19"/>
    <p:sldLayoutId id="2147483987" r:id="rId20"/>
    <p:sldLayoutId id="2147483988" r:id="rId21"/>
    <p:sldLayoutId id="2147483989" r:id="rId22"/>
    <p:sldLayoutId id="2147483990" r:id="rId23"/>
    <p:sldLayoutId id="2147483991" r:id="rId24"/>
    <p:sldLayoutId id="2147483992" r:id="rId25"/>
    <p:sldLayoutId id="2147483993" r:id="rId26"/>
    <p:sldLayoutId id="2147484109" r:id="rId27"/>
    <p:sldLayoutId id="2147484198" r:id="rId28"/>
    <p:sldLayoutId id="2147484200" r:id="rId29"/>
    <p:sldLayoutId id="2147484201" r:id="rId30"/>
    <p:sldLayoutId id="2147484202" r:id="rId31"/>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tx2">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266700" y="319470"/>
            <a:ext cx="681666" cy="451942"/>
          </a:xfrm>
          <a:prstGeom prst="rect">
            <a:avLst/>
          </a:prstGeom>
        </p:spPr>
      </p:pic>
      <p:sp>
        <p:nvSpPr>
          <p:cNvPr id="2" name="TextBox 1">
            <a:extLst>
              <a:ext uri="{FF2B5EF4-FFF2-40B4-BE49-F238E27FC236}">
                <a16:creationId xmlns:a16="http://schemas.microsoft.com/office/drawing/2014/main" id="{13C93DB8-8109-4839-4533-D52647F330B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3" name="TextBox 2">
            <a:extLst>
              <a:ext uri="{FF2B5EF4-FFF2-40B4-BE49-F238E27FC236}">
                <a16:creationId xmlns:a16="http://schemas.microsoft.com/office/drawing/2014/main" id="{D4AA7094-B510-FCCE-91B2-CBD23BFDE2C0}"/>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095872165"/>
      </p:ext>
    </p:extLst>
  </p:cSld>
  <p:clrMap bg1="lt1" tx1="dk1" bg2="lt2" tx2="dk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 id="2147484154" r:id="rId12"/>
    <p:sldLayoutId id="2147484155" r:id="rId13"/>
    <p:sldLayoutId id="2147484156" r:id="rId14"/>
    <p:sldLayoutId id="2147484157" r:id="rId15"/>
    <p:sldLayoutId id="2147484158" r:id="rId16"/>
    <p:sldLayoutId id="2147484159" r:id="rId17"/>
    <p:sldLayoutId id="2147484160" r:id="rId18"/>
    <p:sldLayoutId id="2147484161" r:id="rId19"/>
    <p:sldLayoutId id="2147484162" r:id="rId20"/>
    <p:sldLayoutId id="2147484163" r:id="rId21"/>
    <p:sldLayoutId id="2147484164" r:id="rId22"/>
    <p:sldLayoutId id="2147484165" r:id="rId23"/>
    <p:sldLayoutId id="2147484166" r:id="rId24"/>
    <p:sldLayoutId id="2147484167" r:id="rId25"/>
    <p:sldLayoutId id="2147484168" r:id="rId26"/>
    <p:sldLayoutId id="2147484169"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4572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11309075" y="319470"/>
            <a:ext cx="681666" cy="451942"/>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A03C655F-18AF-780C-F994-802A30EEA9EF}"/>
              </a:ext>
            </a:extLst>
          </p:cNvPr>
          <p:cNvPicPr>
            <a:picLocks noChangeAspect="1"/>
          </p:cNvPicPr>
          <p:nvPr userDrawn="1"/>
        </p:nvPicPr>
        <p:blipFill>
          <a:blip r:embed="rId31"/>
          <a:stretch>
            <a:fillRect/>
          </a:stretch>
        </p:blipFill>
        <p:spPr>
          <a:xfrm>
            <a:off x="266700" y="113697"/>
            <a:ext cx="644814" cy="811816"/>
          </a:xfrm>
          <a:prstGeom prst="rect">
            <a:avLst/>
          </a:prstGeom>
        </p:spPr>
      </p:pic>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0725888"/>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 id="2147484063" r:id="rId12"/>
    <p:sldLayoutId id="2147484064" r:id="rId13"/>
    <p:sldLayoutId id="2147484065" r:id="rId14"/>
    <p:sldLayoutId id="2147484066" r:id="rId15"/>
    <p:sldLayoutId id="2147484067" r:id="rId16"/>
    <p:sldLayoutId id="2147484068" r:id="rId17"/>
    <p:sldLayoutId id="2147484069" r:id="rId18"/>
    <p:sldLayoutId id="2147484070" r:id="rId19"/>
    <p:sldLayoutId id="2147484071" r:id="rId20"/>
    <p:sldLayoutId id="2147484072" r:id="rId21"/>
    <p:sldLayoutId id="2147484073" r:id="rId22"/>
    <p:sldLayoutId id="2147484074" r:id="rId23"/>
    <p:sldLayoutId id="2147484075" r:id="rId24"/>
    <p:sldLayoutId id="2147484076" r:id="rId25"/>
    <p:sldLayoutId id="2147484077" r:id="rId26"/>
    <p:sldLayoutId id="2147484078"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09A6F4-437A-F5BC-A382-7E14CD1E36B7}"/>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 name="TextBox 3">
            <a:extLst>
              <a:ext uri="{FF2B5EF4-FFF2-40B4-BE49-F238E27FC236}">
                <a16:creationId xmlns:a16="http://schemas.microsoft.com/office/drawing/2014/main" id="{901DB1F4-AA0B-D214-2C9A-AE809FF1F69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4099" name="Title Placeholder 1"/>
          <p:cNvSpPr>
            <a:spLocks noGrp="1"/>
          </p:cNvSpPr>
          <p:nvPr>
            <p:ph type="title"/>
          </p:nvPr>
        </p:nvSpPr>
        <p:spPr bwMode="auto">
          <a:xfrm>
            <a:off x="948366" y="128981"/>
            <a:ext cx="10386814" cy="832920"/>
          </a:xfrm>
          <a:prstGeom prst="rect">
            <a:avLst/>
          </a:prstGeom>
          <a:noFill/>
          <a:ln w="9525">
            <a:noFill/>
            <a:miter lim="800000"/>
            <a:headEnd/>
            <a:tailEnd/>
          </a:ln>
        </p:spPr>
        <p:txBody>
          <a:bodyPr vert="horz" wrap="square" lIns="45720" tIns="0" rIns="4572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0"/>
          <a:stretch>
            <a:fillRect/>
          </a:stretch>
        </p:blipFill>
        <p:spPr>
          <a:xfrm>
            <a:off x="11309075" y="319470"/>
            <a:ext cx="681666" cy="451942"/>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A03C655F-18AF-780C-F994-802A30EEA9EF}"/>
              </a:ext>
            </a:extLst>
          </p:cNvPr>
          <p:cNvPicPr>
            <a:picLocks noChangeAspect="1"/>
          </p:cNvPicPr>
          <p:nvPr userDrawn="1"/>
        </p:nvPicPr>
        <p:blipFill>
          <a:blip r:embed="rId31"/>
          <a:stretch>
            <a:fillRect/>
          </a:stretch>
        </p:blipFill>
        <p:spPr>
          <a:xfrm>
            <a:off x="266700" y="113697"/>
            <a:ext cx="644814" cy="811816"/>
          </a:xfrm>
          <a:prstGeom prst="rect">
            <a:avLst/>
          </a:prstGeom>
        </p:spPr>
      </p:pic>
      <p:sp>
        <p:nvSpPr>
          <p:cNvPr id="8" name="Rectangle 7">
            <a:extLst>
              <a:ext uri="{FF2B5EF4-FFF2-40B4-BE49-F238E27FC236}">
                <a16:creationId xmlns:a16="http://schemas.microsoft.com/office/drawing/2014/main" id="{7AD4339D-DBCA-B475-10A1-FBC7E6A007BD}"/>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968281"/>
      </p:ext>
    </p:extLst>
  </p:cSld>
  <p:clrMap bg1="lt1" tx1="dk1" bg2="lt2" tx2="dk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 id="2147484093" r:id="rId12"/>
    <p:sldLayoutId id="2147484094" r:id="rId13"/>
    <p:sldLayoutId id="2147484095" r:id="rId14"/>
    <p:sldLayoutId id="2147484096" r:id="rId15"/>
    <p:sldLayoutId id="2147484097" r:id="rId16"/>
    <p:sldLayoutId id="2147484098" r:id="rId17"/>
    <p:sldLayoutId id="2147484099" r:id="rId18"/>
    <p:sldLayoutId id="2147484139" r:id="rId19"/>
    <p:sldLayoutId id="2147484101" r:id="rId20"/>
    <p:sldLayoutId id="2147484102" r:id="rId21"/>
    <p:sldLayoutId id="2147484103" r:id="rId22"/>
    <p:sldLayoutId id="2147484104" r:id="rId23"/>
    <p:sldLayoutId id="2147484105" r:id="rId24"/>
    <p:sldLayoutId id="2147484106" r:id="rId25"/>
    <p:sldLayoutId id="2147484107" r:id="rId26"/>
    <p:sldLayoutId id="2147484108" r:id="rId27"/>
    <p:sldLayoutId id="2147484141" r:id="rId28"/>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5000">
              <a:schemeClr val="tx2"/>
            </a:gs>
            <a:gs pos="90000">
              <a:schemeClr val="tx2">
                <a:alpha val="3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2160788" y="128981"/>
            <a:ext cx="9764511"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1BE7C9B-9448-C381-7665-0C3594C2DD80}"/>
              </a:ext>
            </a:extLst>
          </p:cNvPr>
          <p:cNvPicPr>
            <a:picLocks noChangeAspect="1"/>
          </p:cNvPicPr>
          <p:nvPr userDrawn="1"/>
        </p:nvPicPr>
        <p:blipFill>
          <a:blip r:embed="rId30"/>
          <a:srcRect/>
          <a:stretch/>
        </p:blipFill>
        <p:spPr>
          <a:xfrm>
            <a:off x="190500" y="86740"/>
            <a:ext cx="1970289" cy="874270"/>
          </a:xfrm>
          <a:prstGeom prst="rect">
            <a:avLst/>
          </a:prstGeom>
        </p:spPr>
      </p:pic>
    </p:spTree>
    <p:extLst>
      <p:ext uri="{BB962C8B-B14F-4D97-AF65-F5344CB8AC3E}">
        <p14:creationId xmlns:p14="http://schemas.microsoft.com/office/powerpoint/2010/main" val="2884319183"/>
      </p:ext>
    </p:extLst>
  </p:cSld>
  <p:clrMap bg1="lt1" tx1="dk1" bg2="lt2" tx2="dk2" accent1="accent1" accent2="accent2" accent3="accent3" accent4="accent4" accent5="accent5" accent6="accent6" hlink="hlink" folHlink="folHlink"/>
  <p:sldLayoutIdLst>
    <p:sldLayoutId id="2147484111" r:id="rId1"/>
    <p:sldLayoutId id="2147484112" r:id="rId2"/>
    <p:sldLayoutId id="2147484113" r:id="rId3"/>
    <p:sldLayoutId id="2147484114" r:id="rId4"/>
    <p:sldLayoutId id="2147484115" r:id="rId5"/>
    <p:sldLayoutId id="2147484116" r:id="rId6"/>
    <p:sldLayoutId id="2147484117" r:id="rId7"/>
    <p:sldLayoutId id="2147484118" r:id="rId8"/>
    <p:sldLayoutId id="2147484119" r:id="rId9"/>
    <p:sldLayoutId id="2147484120" r:id="rId10"/>
    <p:sldLayoutId id="2147484121" r:id="rId11"/>
    <p:sldLayoutId id="2147484122" r:id="rId12"/>
    <p:sldLayoutId id="2147484123" r:id="rId13"/>
    <p:sldLayoutId id="2147484124" r:id="rId14"/>
    <p:sldLayoutId id="2147484125" r:id="rId15"/>
    <p:sldLayoutId id="2147484126" r:id="rId16"/>
    <p:sldLayoutId id="2147484127" r:id="rId17"/>
    <p:sldLayoutId id="2147484128" r:id="rId18"/>
    <p:sldLayoutId id="2147484140" r:id="rId19"/>
    <p:sldLayoutId id="2147484130" r:id="rId20"/>
    <p:sldLayoutId id="2147484131" r:id="rId21"/>
    <p:sldLayoutId id="2147484132" r:id="rId22"/>
    <p:sldLayoutId id="2147484133" r:id="rId23"/>
    <p:sldLayoutId id="2147484134" r:id="rId24"/>
    <p:sldLayoutId id="2147484135" r:id="rId25"/>
    <p:sldLayoutId id="2147484136" r:id="rId26"/>
    <p:sldLayoutId id="2147484137"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5000">
              <a:schemeClr val="tx2"/>
            </a:gs>
            <a:gs pos="90000">
              <a:schemeClr val="tx2">
                <a:alpha val="35000"/>
              </a:schemeClr>
            </a:gs>
            <a:gs pos="95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2160788" y="128981"/>
            <a:ext cx="9764511" cy="832920"/>
          </a:xfrm>
          <a:prstGeom prst="rect">
            <a:avLst/>
          </a:prstGeom>
          <a:noFill/>
          <a:ln w="9525">
            <a:noFill/>
            <a:miter lim="800000"/>
            <a:headEnd/>
            <a:tailEnd/>
          </a:ln>
        </p:spPr>
        <p:txBody>
          <a:bodyPr vert="horz" wrap="square" lIns="45720" tIns="0" rIns="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29"/>
          <a:srcRect/>
          <a:stretch>
            <a:fillRect/>
          </a:stretch>
        </p:blipFill>
        <p:spPr bwMode="auto">
          <a:xfrm>
            <a:off x="6079067" y="3416309"/>
            <a:ext cx="25400" cy="3175"/>
          </a:xfrm>
          <a:prstGeom prst="rect">
            <a:avLst/>
          </a:prstGeom>
          <a:noFill/>
          <a:ln w="9525">
            <a:noFill/>
            <a:miter lim="800000"/>
            <a:headEnd/>
            <a:tailEnd/>
          </a:ln>
        </p:spPr>
      </p:pic>
      <p:sp>
        <p:nvSpPr>
          <p:cNvPr id="5" name="Text Box 14">
            <a:extLst>
              <a:ext uri="{FF2B5EF4-FFF2-40B4-BE49-F238E27FC236}">
                <a16:creationId xmlns:a16="http://schemas.microsoft.com/office/drawing/2014/main" id="{8E9D0075-D2A3-A5CC-4256-B31D3D5E4FF4}"/>
              </a:ext>
            </a:extLst>
          </p:cNvPr>
          <p:cNvSpPr txBox="1">
            <a:spLocks noChangeArrowheads="1"/>
          </p:cNvSpPr>
          <p:nvPr userDrawn="1"/>
        </p:nvSpPr>
        <p:spPr bwMode="auto">
          <a:xfrm>
            <a:off x="11375588" y="132577"/>
            <a:ext cx="548640" cy="169277"/>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1100" b="0" baseline="0" smtClean="0"/>
              <a:pPr algn="r">
                <a:spcBef>
                  <a:spcPct val="50000"/>
                </a:spcBef>
                <a:defRPr/>
              </a:pPr>
              <a:t>‹#›</a:t>
            </a:fld>
            <a:endParaRPr lang="en-US" sz="1100" b="0" baseline="0" dirty="0"/>
          </a:p>
        </p:txBody>
      </p:sp>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8842515" y="6653150"/>
            <a:ext cx="3081713" cy="137160"/>
          </a:xfrm>
          <a:prstGeom prst="rect">
            <a:avLst/>
          </a:prstGeom>
        </p:spPr>
        <p:txBody>
          <a:bodyPr anchor="ctr"/>
          <a:lstStyle>
            <a:lvl1pPr algn="r">
              <a:defRPr sz="900">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tx1">
                    <a:lumMod val="75000"/>
                    <a:lumOff val="25000"/>
                  </a:schemeClr>
                </a:solidFill>
              </a:defRPr>
            </a:lvl1pPr>
          </a:lstStyle>
          <a:p>
            <a:endParaRPr lang="en-US" dirty="0"/>
          </a:p>
        </p:txBody>
      </p:sp>
      <p:sp>
        <p:nvSpPr>
          <p:cNvPr id="3" name="Rectangle 2">
            <a:extLst>
              <a:ext uri="{FF2B5EF4-FFF2-40B4-BE49-F238E27FC236}">
                <a16:creationId xmlns:a16="http://schemas.microsoft.com/office/drawing/2014/main" id="{39720D12-0BDE-1075-1F74-CB008D4B402C}"/>
              </a:ext>
            </a:extLst>
          </p:cNvPr>
          <p:cNvSpPr/>
          <p:nvPr userDrawn="1"/>
        </p:nvSpPr>
        <p:spPr>
          <a:xfrm>
            <a:off x="0" y="0"/>
            <a:ext cx="12192000" cy="68580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1BE7C9B-9448-C381-7665-0C3594C2DD80}"/>
              </a:ext>
            </a:extLst>
          </p:cNvPr>
          <p:cNvPicPr>
            <a:picLocks noChangeAspect="1"/>
          </p:cNvPicPr>
          <p:nvPr userDrawn="1"/>
        </p:nvPicPr>
        <p:blipFill>
          <a:blip r:embed="rId30"/>
          <a:srcRect/>
          <a:stretch/>
        </p:blipFill>
        <p:spPr>
          <a:xfrm>
            <a:off x="190500" y="86740"/>
            <a:ext cx="1970289" cy="874270"/>
          </a:xfrm>
          <a:prstGeom prst="rect">
            <a:avLst/>
          </a:prstGeom>
        </p:spPr>
      </p:pic>
      <p:sp>
        <p:nvSpPr>
          <p:cNvPr id="2" name="TextBox 1">
            <a:extLst>
              <a:ext uri="{FF2B5EF4-FFF2-40B4-BE49-F238E27FC236}">
                <a16:creationId xmlns:a16="http://schemas.microsoft.com/office/drawing/2014/main" id="{0319D296-3ADD-602F-6280-AF09F0C8541E}"/>
              </a:ext>
            </a:extLst>
          </p:cNvPr>
          <p:cNvSpPr txBox="1"/>
          <p:nvPr userDrawn="1"/>
        </p:nvSpPr>
        <p:spPr>
          <a:xfrm>
            <a:off x="5862607" y="24910"/>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
        <p:nvSpPr>
          <p:cNvPr id="8" name="TextBox 7">
            <a:extLst>
              <a:ext uri="{FF2B5EF4-FFF2-40B4-BE49-F238E27FC236}">
                <a16:creationId xmlns:a16="http://schemas.microsoft.com/office/drawing/2014/main" id="{3CB3D4C0-148A-1C15-E80F-A173E101EED7}"/>
              </a:ext>
            </a:extLst>
          </p:cNvPr>
          <p:cNvSpPr txBox="1"/>
          <p:nvPr userDrawn="1"/>
        </p:nvSpPr>
        <p:spPr>
          <a:xfrm>
            <a:off x="5862607" y="6624203"/>
            <a:ext cx="466787" cy="216635"/>
          </a:xfrm>
          <a:prstGeom prst="rect">
            <a:avLst/>
          </a:prstGeom>
          <a:noFill/>
        </p:spPr>
        <p:txBody>
          <a:bodyPr wrap="square" lIns="0" tIns="0" rIns="0" bIns="0" rtlCol="0" anchor="b">
            <a:spAutoFit/>
          </a:bodyPr>
          <a:lstStyle/>
          <a:p>
            <a:pPr algn="ctr"/>
            <a:r>
              <a:rPr lang="en-US" sz="1400" b="1" dirty="0">
                <a:solidFill>
                  <a:srgbClr val="00B050"/>
                </a:solidFill>
              </a:rPr>
              <a:t>CUI</a:t>
            </a:r>
          </a:p>
        </p:txBody>
      </p:sp>
    </p:spTree>
    <p:extLst>
      <p:ext uri="{BB962C8B-B14F-4D97-AF65-F5344CB8AC3E}">
        <p14:creationId xmlns:p14="http://schemas.microsoft.com/office/powerpoint/2010/main" val="1756410140"/>
      </p:ext>
    </p:extLst>
  </p:cSld>
  <p:clrMap bg1="lt1" tx1="dk1" bg2="lt2" tx2="dk2" accent1="accent1" accent2="accent2" accent3="accent3" accent4="accent4" accent5="accent5" accent6="accent6" hlink="hlink" folHlink="folHlink"/>
  <p:sldLayoutIdLst>
    <p:sldLayoutId id="2147484171" r:id="rId1"/>
    <p:sldLayoutId id="2147484172" r:id="rId2"/>
    <p:sldLayoutId id="2147484173" r:id="rId3"/>
    <p:sldLayoutId id="2147484174" r:id="rId4"/>
    <p:sldLayoutId id="2147484175" r:id="rId5"/>
    <p:sldLayoutId id="2147484176" r:id="rId6"/>
    <p:sldLayoutId id="2147484177" r:id="rId7"/>
    <p:sldLayoutId id="2147484178" r:id="rId8"/>
    <p:sldLayoutId id="2147484179" r:id="rId9"/>
    <p:sldLayoutId id="2147484180" r:id="rId10"/>
    <p:sldLayoutId id="2147484181" r:id="rId11"/>
    <p:sldLayoutId id="2147484182" r:id="rId12"/>
    <p:sldLayoutId id="2147484183" r:id="rId13"/>
    <p:sldLayoutId id="2147484184" r:id="rId14"/>
    <p:sldLayoutId id="2147484185" r:id="rId15"/>
    <p:sldLayoutId id="2147484186" r:id="rId16"/>
    <p:sldLayoutId id="2147484187" r:id="rId17"/>
    <p:sldLayoutId id="2147484188" r:id="rId18"/>
    <p:sldLayoutId id="2147484189" r:id="rId19"/>
    <p:sldLayoutId id="2147484190" r:id="rId20"/>
    <p:sldLayoutId id="2147484191" r:id="rId21"/>
    <p:sldLayoutId id="2147484192" r:id="rId22"/>
    <p:sldLayoutId id="2147484193" r:id="rId23"/>
    <p:sldLayoutId id="2147484194" r:id="rId24"/>
    <p:sldLayoutId id="2147484195" r:id="rId25"/>
    <p:sldLayoutId id="2147484196" r:id="rId26"/>
    <p:sldLayoutId id="2147484197" r:id="rId27"/>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3" name="Text Placeholder 2"/>
          <p:cNvSpPr>
            <a:spLocks noGrp="1"/>
          </p:cNvSpPr>
          <p:nvPr>
            <p:ph type="body" idx="1"/>
          </p:nvPr>
        </p:nvSpPr>
        <p:spPr bwMode="auto">
          <a:xfrm>
            <a:off x="266700" y="1028700"/>
            <a:ext cx="11658600" cy="560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4" name="Picture 6"/>
          <p:cNvPicPr>
            <a:picLocks noChangeAspect="1"/>
          </p:cNvPicPr>
          <p:nvPr userDrawn="1"/>
        </p:nvPicPr>
        <p:blipFill>
          <a:blip r:embed="rId4"/>
          <a:srcRect/>
          <a:stretch>
            <a:fillRect/>
          </a:stretch>
        </p:blipFill>
        <p:spPr bwMode="auto">
          <a:xfrm>
            <a:off x="6079067" y="3416309"/>
            <a:ext cx="25400" cy="3175"/>
          </a:xfrm>
          <a:prstGeom prst="rect">
            <a:avLst/>
          </a:prstGeom>
          <a:noFill/>
          <a:ln w="9525">
            <a:noFill/>
            <a:miter lim="800000"/>
            <a:headEnd/>
            <a:tailEnd/>
          </a:ln>
        </p:spPr>
      </p:pic>
      <p:sp>
        <p:nvSpPr>
          <p:cNvPr id="11" name="Text Box 14">
            <a:extLst>
              <a:ext uri="{FF2B5EF4-FFF2-40B4-BE49-F238E27FC236}">
                <a16:creationId xmlns:a16="http://schemas.microsoft.com/office/drawing/2014/main" id="{06488F25-D32D-48D0-BB8A-6B1499EB02EC}"/>
              </a:ext>
            </a:extLst>
          </p:cNvPr>
          <p:cNvSpPr txBox="1">
            <a:spLocks noChangeArrowheads="1"/>
          </p:cNvSpPr>
          <p:nvPr userDrawn="1"/>
        </p:nvSpPr>
        <p:spPr bwMode="auto">
          <a:xfrm>
            <a:off x="11218426" y="6627107"/>
            <a:ext cx="771525" cy="153888"/>
          </a:xfrm>
          <a:prstGeom prst="rect">
            <a:avLst/>
          </a:prstGeom>
          <a:noFill/>
          <a:ln w="9525">
            <a:noFill/>
            <a:miter lim="800000"/>
            <a:headEnd/>
            <a:tailEnd/>
          </a:ln>
          <a:effectLst/>
        </p:spPr>
        <p:txBody>
          <a:bodyPr wrap="square" tIns="0" bIns="0">
            <a:spAutoFit/>
          </a:bodyPr>
          <a:lstStyle/>
          <a:p>
            <a:pPr algn="r">
              <a:spcBef>
                <a:spcPct val="50000"/>
              </a:spcBef>
              <a:defRPr/>
            </a:pPr>
            <a:fld id="{99D903CA-8EC9-4EB0-B4F7-7D6D89967A95}" type="slidenum">
              <a:rPr lang="en-US" sz="1000" b="0" baseline="0" smtClean="0"/>
              <a:pPr algn="r">
                <a:spcBef>
                  <a:spcPct val="50000"/>
                </a:spcBef>
                <a:defRPr/>
              </a:pPr>
              <a:t>‹#›</a:t>
            </a:fld>
            <a:endParaRPr lang="en-US" sz="1000" b="0" baseline="0" dirty="0"/>
          </a:p>
        </p:txBody>
      </p:sp>
      <p:sp>
        <p:nvSpPr>
          <p:cNvPr id="17" name="Date Placeholder 4">
            <a:extLst>
              <a:ext uri="{FF2B5EF4-FFF2-40B4-BE49-F238E27FC236}">
                <a16:creationId xmlns:a16="http://schemas.microsoft.com/office/drawing/2014/main" id="{876090B8-EB33-44F6-B805-AE75858FA42D}"/>
              </a:ext>
            </a:extLst>
          </p:cNvPr>
          <p:cNvSpPr>
            <a:spLocks noGrp="1"/>
          </p:cNvSpPr>
          <p:nvPr>
            <p:ph type="dt" sz="half" idx="2"/>
          </p:nvPr>
        </p:nvSpPr>
        <p:spPr>
          <a:xfrm>
            <a:off x="8842515" y="6653150"/>
            <a:ext cx="2761673" cy="137160"/>
          </a:xfrm>
          <a:prstGeom prst="rect">
            <a:avLst/>
          </a:prstGeom>
        </p:spPr>
        <p:txBody>
          <a:bodyPr anchor="ctr"/>
          <a:lstStyle>
            <a:lvl1pPr algn="r">
              <a:defRPr sz="900">
                <a:solidFill>
                  <a:schemeClr val="bg2">
                    <a:lumMod val="75000"/>
                  </a:schemeClr>
                </a:solidFill>
              </a:defRPr>
            </a:lvl1pPr>
          </a:lstStyle>
          <a:p>
            <a:endParaRPr lang="en-US" dirty="0"/>
          </a:p>
        </p:txBody>
      </p:sp>
      <p:sp>
        <p:nvSpPr>
          <p:cNvPr id="18" name="Footer Placeholder 3">
            <a:extLst>
              <a:ext uri="{FF2B5EF4-FFF2-40B4-BE49-F238E27FC236}">
                <a16:creationId xmlns:a16="http://schemas.microsoft.com/office/drawing/2014/main" id="{2F8A329A-59C1-4D23-B5E6-03FA1C182A0A}"/>
              </a:ext>
            </a:extLst>
          </p:cNvPr>
          <p:cNvSpPr>
            <a:spLocks noGrp="1"/>
          </p:cNvSpPr>
          <p:nvPr>
            <p:ph type="ftr" sz="quarter" idx="3"/>
          </p:nvPr>
        </p:nvSpPr>
        <p:spPr>
          <a:xfrm>
            <a:off x="266700" y="6653150"/>
            <a:ext cx="2901373" cy="137160"/>
          </a:xfrm>
          <a:prstGeom prst="rect">
            <a:avLst/>
          </a:prstGeom>
        </p:spPr>
        <p:txBody>
          <a:bodyPr anchor="ctr"/>
          <a:lstStyle>
            <a:lvl1pPr>
              <a:defRPr sz="900">
                <a:solidFill>
                  <a:schemeClr val="bg2">
                    <a:lumMod val="75000"/>
                  </a:schemeClr>
                </a:solidFill>
              </a:defRPr>
            </a:lvl1pPr>
          </a:lstStyle>
          <a:p>
            <a:endParaRPr lang="en-US" dirty="0"/>
          </a:p>
        </p:txBody>
      </p:sp>
      <p:sp>
        <p:nvSpPr>
          <p:cNvPr id="2" name="Title Placeholder 1">
            <a:extLst>
              <a:ext uri="{FF2B5EF4-FFF2-40B4-BE49-F238E27FC236}">
                <a16:creationId xmlns:a16="http://schemas.microsoft.com/office/drawing/2014/main" id="{CA18FFB5-1B4A-8A37-78CC-AC1A7AE08575}"/>
              </a:ext>
            </a:extLst>
          </p:cNvPr>
          <p:cNvSpPr>
            <a:spLocks noGrp="1"/>
          </p:cNvSpPr>
          <p:nvPr>
            <p:ph type="title"/>
          </p:nvPr>
        </p:nvSpPr>
        <p:spPr bwMode="auto">
          <a:xfrm>
            <a:off x="266699" y="128981"/>
            <a:ext cx="11658599" cy="83292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slide</a:t>
            </a:r>
          </a:p>
        </p:txBody>
      </p:sp>
    </p:spTree>
    <p:extLst>
      <p:ext uri="{BB962C8B-B14F-4D97-AF65-F5344CB8AC3E}">
        <p14:creationId xmlns:p14="http://schemas.microsoft.com/office/powerpoint/2010/main" val="199137462"/>
      </p:ext>
    </p:extLst>
  </p:cSld>
  <p:clrMap bg1="lt1" tx1="dk1" bg2="lt2" tx2="dk2" accent1="accent1" accent2="accent2" accent3="accent3" accent4="accent4" accent5="accent5" accent6="accent6" hlink="hlink" folHlink="folHlink"/>
  <p:sldLayoutIdLst>
    <p:sldLayoutId id="2147483724" r:id="rId1"/>
    <p:sldLayoutId id="2147483725" r:id="rId2"/>
  </p:sldLayoutIdLst>
  <p:hf hdr="0" dt="0"/>
  <p:txStyles>
    <p:titleStyle>
      <a:lvl1pPr algn="l" rtl="0" eaLnBrk="1" fontAlgn="base" hangingPunct="1">
        <a:spcBef>
          <a:spcPct val="0"/>
        </a:spcBef>
        <a:spcAft>
          <a:spcPct val="0"/>
        </a:spcAft>
        <a:defRPr sz="32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350" b="1">
          <a:solidFill>
            <a:srgbClr val="978473"/>
          </a:solidFill>
          <a:latin typeface="Arial" charset="0"/>
          <a:ea typeface="ＭＳ Ｐゴシック" charset="0"/>
          <a:cs typeface="Arial" charset="0"/>
        </a:defRPr>
      </a:lvl5pPr>
      <a:lvl6pPr marL="257175" algn="l" rtl="0" eaLnBrk="1" fontAlgn="base" hangingPunct="1">
        <a:spcBef>
          <a:spcPct val="0"/>
        </a:spcBef>
        <a:spcAft>
          <a:spcPct val="0"/>
        </a:spcAft>
        <a:defRPr sz="2475">
          <a:solidFill>
            <a:schemeClr val="tx1"/>
          </a:solidFill>
          <a:latin typeface="Arial" charset="0"/>
          <a:cs typeface="Arial" charset="0"/>
        </a:defRPr>
      </a:lvl6pPr>
      <a:lvl7pPr marL="514350" algn="l" rtl="0" eaLnBrk="1" fontAlgn="base" hangingPunct="1">
        <a:spcBef>
          <a:spcPct val="0"/>
        </a:spcBef>
        <a:spcAft>
          <a:spcPct val="0"/>
        </a:spcAft>
        <a:defRPr sz="2475">
          <a:solidFill>
            <a:schemeClr val="tx1"/>
          </a:solidFill>
          <a:latin typeface="Arial" charset="0"/>
          <a:cs typeface="Arial" charset="0"/>
        </a:defRPr>
      </a:lvl7pPr>
      <a:lvl8pPr marL="771525" algn="l" rtl="0" eaLnBrk="1" fontAlgn="base" hangingPunct="1">
        <a:spcBef>
          <a:spcPct val="0"/>
        </a:spcBef>
        <a:spcAft>
          <a:spcPct val="0"/>
        </a:spcAft>
        <a:defRPr sz="2475">
          <a:solidFill>
            <a:schemeClr val="tx1"/>
          </a:solidFill>
          <a:latin typeface="Arial" charset="0"/>
          <a:cs typeface="Arial" charset="0"/>
        </a:defRPr>
      </a:lvl8pPr>
      <a:lvl9pPr marL="1028700" algn="l" rtl="0" eaLnBrk="1" fontAlgn="base" hangingPunct="1">
        <a:spcBef>
          <a:spcPct val="0"/>
        </a:spcBef>
        <a:spcAft>
          <a:spcPct val="0"/>
        </a:spcAft>
        <a:defRPr sz="2475">
          <a:solidFill>
            <a:schemeClr val="tx1"/>
          </a:solidFill>
          <a:latin typeface="Arial" charset="0"/>
          <a:cs typeface="Arial" charset="0"/>
        </a:defRPr>
      </a:lvl9pPr>
    </p:titleStyle>
    <p:bodyStyle>
      <a:lvl1pPr marL="0" indent="0" algn="l" rtl="0" eaLnBrk="1" fontAlgn="base" hangingPunct="1">
        <a:spcBef>
          <a:spcPts val="169"/>
        </a:spcBef>
        <a:spcAft>
          <a:spcPct val="0"/>
        </a:spcAft>
        <a:buFont typeface="Arial" pitchFamily="34" charset="0"/>
        <a:defRPr sz="2100" kern="1200">
          <a:solidFill>
            <a:schemeClr val="tx1">
              <a:lumMod val="90000"/>
              <a:lumOff val="10000"/>
            </a:schemeClr>
          </a:solidFill>
          <a:latin typeface="Arial" pitchFamily="34" charset="0"/>
          <a:ea typeface="ＭＳ Ｐゴシック" charset="0"/>
          <a:cs typeface="Arial" pitchFamily="34" charset="0"/>
        </a:defRPr>
      </a:lvl1pPr>
      <a:lvl2pPr marL="230188" indent="-230188" algn="l" rtl="0" eaLnBrk="1" fontAlgn="base" hangingPunct="1">
        <a:spcBef>
          <a:spcPts val="169"/>
        </a:spcBef>
        <a:spcAft>
          <a:spcPct val="0"/>
        </a:spcAft>
        <a:buFont typeface="Arial" pitchFamily="34" charset="0"/>
        <a:buChar char="–"/>
        <a:defRPr sz="2100" kern="1200">
          <a:solidFill>
            <a:schemeClr val="tx1">
              <a:lumMod val="90000"/>
              <a:lumOff val="10000"/>
            </a:schemeClr>
          </a:solidFill>
          <a:latin typeface="Arial" pitchFamily="34" charset="0"/>
          <a:ea typeface="Arial" charset="0"/>
          <a:cs typeface="Arial" pitchFamily="34" charset="0"/>
        </a:defRPr>
      </a:lvl2pPr>
      <a:lvl3pPr marL="461963" indent="-231775"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3pPr>
      <a:lvl4pPr marL="684213" indent="-222250"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4pPr>
      <a:lvl5pPr marL="914400" indent="-230188" algn="l" rtl="0" eaLnBrk="1" fontAlgn="base" hangingPunct="1">
        <a:spcBef>
          <a:spcPts val="169"/>
        </a:spcBef>
        <a:spcAft>
          <a:spcPct val="0"/>
        </a:spcAft>
        <a:buFont typeface="Arial" pitchFamily="34" charset="0"/>
        <a:buChar char="»"/>
        <a:defRPr sz="1500" kern="1200">
          <a:solidFill>
            <a:schemeClr val="tx1">
              <a:lumMod val="90000"/>
              <a:lumOff val="10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0" orient="horz" pos="583" userDrawn="1">
          <p15:clr>
            <a:srgbClr val="F26B43"/>
          </p15:clr>
        </p15:guide>
        <p15:guide id="1" pos="7512" userDrawn="1">
          <p15:clr>
            <a:srgbClr val="5ACBF0"/>
          </p15:clr>
        </p15:guide>
        <p15:guide id="2" pos="12971">
          <p15:clr>
            <a:srgbClr val="5ACBF0"/>
          </p15:clr>
        </p15:guide>
        <p15:guide id="3" pos="168" userDrawn="1">
          <p15:clr>
            <a:srgbClr val="5ACBF0"/>
          </p15:clr>
        </p15:guide>
        <p15:guide id="5" orient="horz" pos="637" userDrawn="1">
          <p15:clr>
            <a:srgbClr val="F26B43"/>
          </p15:clr>
        </p15:guide>
        <p15:guide id="6" orient="horz" pos="417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g"/></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hyperlink" Target="https://cumulus.corps.cloud/"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28.xml"/><Relationship Id="rId4" Type="http://schemas.openxmlformats.org/officeDocument/2006/relationships/image" Target="../media/image4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22.xml"/><Relationship Id="rId1" Type="http://schemas.openxmlformats.org/officeDocument/2006/relationships/slideLayout" Target="../slideLayouts/slideLayout28.xml"/><Relationship Id="rId4" Type="http://schemas.openxmlformats.org/officeDocument/2006/relationships/image" Target="../media/image49.emf"/></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28.xml"/><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28.xml"/><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9.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0.xml"/><Relationship Id="rId1" Type="http://schemas.openxmlformats.org/officeDocument/2006/relationships/slideLayout" Target="../slideLayouts/slideLayout28.xml"/><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28.xml"/><Relationship Id="rId5" Type="http://schemas.openxmlformats.org/officeDocument/2006/relationships/image" Target="../media/image61.png"/><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2.xml"/><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3.xml"/><Relationship Id="rId1" Type="http://schemas.openxmlformats.org/officeDocument/2006/relationships/slideLayout" Target="../slideLayouts/slideLayout28.xml"/><Relationship Id="rId5" Type="http://schemas.openxmlformats.org/officeDocument/2006/relationships/image" Target="../media/image65.png"/><Relationship Id="rId4" Type="http://schemas.openxmlformats.org/officeDocument/2006/relationships/image" Target="../media/image64.png"/></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sv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DCD1B8-0FB9-6DE1-D901-F8B0186B1E44}"/>
              </a:ext>
            </a:extLst>
          </p:cNvPr>
          <p:cNvSpPr>
            <a:spLocks noGrp="1"/>
          </p:cNvSpPr>
          <p:nvPr>
            <p:ph type="title"/>
          </p:nvPr>
        </p:nvSpPr>
        <p:spPr/>
        <p:txBody>
          <a:bodyPr/>
          <a:lstStyle/>
          <a:p>
            <a:pPr algn="l"/>
            <a:r>
              <a:rPr lang="en-US" sz="3600" dirty="0"/>
              <a:t>Forecasting within CWMS/HEC-RTS</a:t>
            </a:r>
          </a:p>
        </p:txBody>
      </p:sp>
      <p:pic>
        <p:nvPicPr>
          <p:cNvPr id="11" name="Picture Placeholder 10" descr="Map&#10;&#10;Description automatically generated">
            <a:extLst>
              <a:ext uri="{FF2B5EF4-FFF2-40B4-BE49-F238E27FC236}">
                <a16:creationId xmlns:a16="http://schemas.microsoft.com/office/drawing/2014/main" id="{7A6E51DB-7C25-7AB6-5D61-B9034A212F7F}"/>
              </a:ext>
            </a:extLst>
          </p:cNvPr>
          <p:cNvPicPr>
            <a:picLocks noGrp="1" noChangeAspect="1"/>
          </p:cNvPicPr>
          <p:nvPr>
            <p:ph type="pic" sz="quarter" idx="13"/>
          </p:nvPr>
        </p:nvPicPr>
        <p:blipFill>
          <a:blip r:embed="rId3"/>
          <a:srcRect l="2717" r="2717"/>
          <a:stretch/>
        </p:blipFill>
        <p:spPr>
          <a:xfrm>
            <a:off x="6358552" y="260931"/>
            <a:ext cx="5454004" cy="2805855"/>
          </a:xfrm>
          <a:prstGeom prst="rect">
            <a:avLst/>
          </a:prstGeom>
          <a:ln>
            <a:noFill/>
          </a:ln>
          <a:effectLst>
            <a:softEdge rad="112500"/>
          </a:effectLst>
        </p:spPr>
      </p:pic>
      <p:sp>
        <p:nvSpPr>
          <p:cNvPr id="9" name="Content Placeholder 8">
            <a:extLst>
              <a:ext uri="{FF2B5EF4-FFF2-40B4-BE49-F238E27FC236}">
                <a16:creationId xmlns:a16="http://schemas.microsoft.com/office/drawing/2014/main" id="{910D6B67-EB23-B871-0CBE-F377AEE7C411}"/>
              </a:ext>
            </a:extLst>
          </p:cNvPr>
          <p:cNvSpPr>
            <a:spLocks noGrp="1"/>
          </p:cNvSpPr>
          <p:nvPr>
            <p:ph sz="quarter" idx="17"/>
          </p:nvPr>
        </p:nvSpPr>
        <p:spPr/>
        <p:txBody>
          <a:bodyPr/>
          <a:lstStyle/>
          <a:p>
            <a:r>
              <a:rPr lang="en-US" sz="2400" b="1" dirty="0"/>
              <a:t>Matt Fleming, P.E.</a:t>
            </a:r>
          </a:p>
          <a:p>
            <a:r>
              <a:rPr lang="en-US" sz="1800" dirty="0"/>
              <a:t>Hydrologic Engineering Center</a:t>
            </a:r>
          </a:p>
          <a:p>
            <a:endParaRPr lang="en-US" dirty="0"/>
          </a:p>
          <a:p>
            <a:r>
              <a:rPr lang="en-US" sz="2400" b="1" dirty="0"/>
              <a:t>Annual FIRO Training and Workshop</a:t>
            </a:r>
          </a:p>
        </p:txBody>
      </p:sp>
      <p:pic>
        <p:nvPicPr>
          <p:cNvPr id="14" name="Picture Placeholder 13" descr="A close-up of a painting&#10;&#10;Description automatically generated with medium confidence">
            <a:extLst>
              <a:ext uri="{FF2B5EF4-FFF2-40B4-BE49-F238E27FC236}">
                <a16:creationId xmlns:a16="http://schemas.microsoft.com/office/drawing/2014/main" id="{04C95193-5563-AE95-03B8-119424E1BE64}"/>
              </a:ext>
            </a:extLst>
          </p:cNvPr>
          <p:cNvPicPr>
            <a:picLocks noGrp="1" noChangeAspect="1"/>
          </p:cNvPicPr>
          <p:nvPr>
            <p:ph type="pic" sz="quarter" idx="16"/>
          </p:nvPr>
        </p:nvPicPr>
        <p:blipFill rotWithShape="1">
          <a:blip r:embed="rId4"/>
          <a:srcRect l="4446" r="4446"/>
          <a:stretch/>
        </p:blipFill>
        <p:spPr>
          <a:xfrm>
            <a:off x="9126633" y="3066786"/>
            <a:ext cx="2685921" cy="1787147"/>
          </a:xfrm>
          <a:prstGeom prst="rect">
            <a:avLst/>
          </a:prstGeom>
          <a:ln>
            <a:noFill/>
          </a:ln>
          <a:effectLst>
            <a:softEdge rad="112500"/>
          </a:effectLst>
        </p:spPr>
      </p:pic>
      <p:pic>
        <p:nvPicPr>
          <p:cNvPr id="2" name="Picture 4" descr="MTL-7-30-08-Aerial_4428">
            <a:extLst>
              <a:ext uri="{FF2B5EF4-FFF2-40B4-BE49-F238E27FC236}">
                <a16:creationId xmlns:a16="http://schemas.microsoft.com/office/drawing/2014/main" id="{D2C516AA-DC52-4D60-F1EA-537AD15B3A73}"/>
              </a:ext>
            </a:extLst>
          </p:cNvPr>
          <p:cNvPicPr>
            <a:picLocks noChangeAspect="1" noChangeArrowheads="1"/>
          </p:cNvPicPr>
          <p:nvPr/>
        </p:nvPicPr>
        <p:blipFill>
          <a:blip r:embed="rId5" cstate="print"/>
          <a:srcRect t="5818" r="13506" b="20564"/>
          <a:stretch>
            <a:fillRect/>
          </a:stretch>
        </p:blipFill>
        <p:spPr bwMode="auto">
          <a:xfrm>
            <a:off x="9161925" y="4853933"/>
            <a:ext cx="2685921" cy="1884659"/>
          </a:xfrm>
          <a:prstGeom prst="rect">
            <a:avLst/>
          </a:prstGeom>
          <a:ln>
            <a:noFill/>
          </a:ln>
          <a:effectLst>
            <a:softEdge rad="112500"/>
          </a:effectLst>
        </p:spPr>
      </p:pic>
      <p:pic>
        <p:nvPicPr>
          <p:cNvPr id="3" name="Picture 2">
            <a:extLst>
              <a:ext uri="{FF2B5EF4-FFF2-40B4-BE49-F238E27FC236}">
                <a16:creationId xmlns:a16="http://schemas.microsoft.com/office/drawing/2014/main" id="{AFA1A2CE-8B2A-F522-680A-3E53D12D4D8A}"/>
              </a:ext>
            </a:extLst>
          </p:cNvPr>
          <p:cNvPicPr>
            <a:picLocks noChangeAspect="1"/>
          </p:cNvPicPr>
          <p:nvPr/>
        </p:nvPicPr>
        <p:blipFill>
          <a:blip r:embed="rId6"/>
          <a:stretch>
            <a:fillRect/>
          </a:stretch>
        </p:blipFill>
        <p:spPr>
          <a:xfrm>
            <a:off x="6358552" y="3066786"/>
            <a:ext cx="2685921" cy="1884659"/>
          </a:xfrm>
          <a:prstGeom prst="rect">
            <a:avLst/>
          </a:prstGeom>
          <a:ln>
            <a:noFill/>
          </a:ln>
          <a:effectLst>
            <a:softEdge rad="112500"/>
          </a:effectLst>
        </p:spPr>
      </p:pic>
      <p:pic>
        <p:nvPicPr>
          <p:cNvPr id="7" name="Picture 6">
            <a:extLst>
              <a:ext uri="{FF2B5EF4-FFF2-40B4-BE49-F238E27FC236}">
                <a16:creationId xmlns:a16="http://schemas.microsoft.com/office/drawing/2014/main" id="{7E882B7E-7FED-4451-77D5-ED69B1DF8CA4}"/>
              </a:ext>
            </a:extLst>
          </p:cNvPr>
          <p:cNvPicPr>
            <a:picLocks noChangeAspect="1"/>
          </p:cNvPicPr>
          <p:nvPr/>
        </p:nvPicPr>
        <p:blipFill>
          <a:blip r:embed="rId7"/>
          <a:stretch>
            <a:fillRect/>
          </a:stretch>
        </p:blipFill>
        <p:spPr>
          <a:xfrm>
            <a:off x="6358552" y="4853934"/>
            <a:ext cx="2685921" cy="1884659"/>
          </a:xfrm>
          <a:prstGeom prst="rect">
            <a:avLst/>
          </a:prstGeom>
          <a:ln>
            <a:noFill/>
          </a:ln>
          <a:effectLst>
            <a:softEdge rad="112500"/>
          </a:effectLst>
        </p:spPr>
      </p:pic>
    </p:spTree>
    <p:extLst>
      <p:ext uri="{BB962C8B-B14F-4D97-AF65-F5344CB8AC3E}">
        <p14:creationId xmlns:p14="http://schemas.microsoft.com/office/powerpoint/2010/main" val="1246762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1190723" y="1239375"/>
            <a:ext cx="4800600" cy="5029200"/>
          </a:xfrm>
          <a:prstGeom prst="rect">
            <a:avLst/>
          </a:prstGeom>
          <a:noFill/>
          <a:ln w="9525">
            <a:noFill/>
            <a:miter lim="800000"/>
            <a:headEnd/>
            <a:tailEnd/>
          </a:ln>
        </p:spPr>
        <p:txBody>
          <a:bodyPr/>
          <a:lstStyle/>
          <a:p>
            <a:pPr marL="228600" indent="-228600" eaLnBrk="0" hangingPunct="0">
              <a:spcAft>
                <a:spcPts val="1800"/>
              </a:spcAft>
              <a:buClr>
                <a:schemeClr val="tx1"/>
              </a:buClr>
              <a:buSzPct val="85000"/>
              <a:buFont typeface="Arial" pitchFamily="34" charset="0"/>
              <a:buChar char="■"/>
              <a:defRPr/>
            </a:pPr>
            <a:r>
              <a:rPr lang="en-US" sz="2400" dirty="0"/>
              <a:t>Given stream flows and water control rules, simulate reservoir operations </a:t>
            </a:r>
          </a:p>
          <a:p>
            <a:pPr marL="228600" indent="-228600" eaLnBrk="0" hangingPunct="0">
              <a:spcAft>
                <a:spcPts val="1800"/>
              </a:spcAft>
              <a:buClr>
                <a:schemeClr val="tx1"/>
              </a:buClr>
              <a:buSzPct val="85000"/>
              <a:buFont typeface="Arial" pitchFamily="34" charset="0"/>
              <a:buChar char="■"/>
              <a:defRPr/>
            </a:pPr>
            <a:r>
              <a:rPr lang="en-US" sz="2400" dirty="0"/>
              <a:t>Override operations to test operating plan scenarios</a:t>
            </a:r>
          </a:p>
          <a:p>
            <a:pPr marL="228600" indent="-228600" eaLnBrk="0" hangingPunct="0">
              <a:spcAft>
                <a:spcPts val="1800"/>
              </a:spcAft>
              <a:buClr>
                <a:schemeClr val="tx1"/>
              </a:buClr>
              <a:buSzPct val="85000"/>
              <a:buFont typeface="Arial" pitchFamily="34" charset="0"/>
              <a:buChar char="■"/>
              <a:defRPr/>
            </a:pPr>
            <a:r>
              <a:rPr lang="en-US" sz="2400" dirty="0"/>
              <a:t>Model output used as input to hydraulics and consequences models</a:t>
            </a:r>
          </a:p>
        </p:txBody>
      </p:sp>
      <p:pic>
        <p:nvPicPr>
          <p:cNvPr id="22531" name="Picture 4" descr="Dworshak"/>
          <p:cNvPicPr>
            <a:picLocks noChangeAspect="1" noChangeArrowheads="1"/>
          </p:cNvPicPr>
          <p:nvPr/>
        </p:nvPicPr>
        <p:blipFill rotWithShape="1">
          <a:blip r:embed="rId3" cstate="print"/>
          <a:srcRect l="26530" r="15306" b="19299"/>
          <a:stretch/>
        </p:blipFill>
        <p:spPr bwMode="auto">
          <a:xfrm>
            <a:off x="6078864" y="1544175"/>
            <a:ext cx="3733800" cy="2971800"/>
          </a:xfrm>
          <a:prstGeom prst="rect">
            <a:avLst/>
          </a:prstGeom>
          <a:noFill/>
          <a:ln w="12700">
            <a:solidFill>
              <a:schemeClr val="tx1"/>
            </a:solidFill>
            <a:miter lim="800000"/>
            <a:headEnd/>
            <a:tailEnd/>
          </a:ln>
        </p:spPr>
      </p:pic>
      <p:pic>
        <p:nvPicPr>
          <p:cNvPr id="7" name="Picture 6"/>
          <p:cNvPicPr>
            <a:picLocks noChangeAspect="1"/>
          </p:cNvPicPr>
          <p:nvPr/>
        </p:nvPicPr>
        <p:blipFill rotWithShape="1">
          <a:blip r:embed="rId4"/>
          <a:srcRect b="34986"/>
          <a:stretch/>
        </p:blipFill>
        <p:spPr>
          <a:xfrm>
            <a:off x="5772883" y="4603373"/>
            <a:ext cx="4188282" cy="1944671"/>
          </a:xfrm>
          <a:prstGeom prst="rect">
            <a:avLst/>
          </a:prstGeom>
          <a:ln>
            <a:solidFill>
              <a:schemeClr val="tx1"/>
            </a:solidFill>
          </a:ln>
        </p:spPr>
      </p:pic>
      <p:pic>
        <p:nvPicPr>
          <p:cNvPr id="8" name="Picture 7"/>
          <p:cNvPicPr>
            <a:picLocks noChangeAspect="1"/>
          </p:cNvPicPr>
          <p:nvPr/>
        </p:nvPicPr>
        <p:blipFill>
          <a:blip r:embed="rId5"/>
          <a:stretch>
            <a:fillRect/>
          </a:stretch>
        </p:blipFill>
        <p:spPr>
          <a:xfrm>
            <a:off x="3105883" y="5056443"/>
            <a:ext cx="2402470" cy="1471280"/>
          </a:xfrm>
          <a:prstGeom prst="rect">
            <a:avLst/>
          </a:prstGeom>
          <a:ln w="12700">
            <a:solidFill>
              <a:schemeClr val="tx1"/>
            </a:solidFill>
          </a:ln>
        </p:spPr>
      </p:pic>
      <p:sp>
        <p:nvSpPr>
          <p:cNvPr id="5" name="Title 4">
            <a:extLst>
              <a:ext uri="{FF2B5EF4-FFF2-40B4-BE49-F238E27FC236}">
                <a16:creationId xmlns:a16="http://schemas.microsoft.com/office/drawing/2014/main" id="{8217FFCF-31FE-8973-FE2F-39B7ADE1AFA0}"/>
              </a:ext>
            </a:extLst>
          </p:cNvPr>
          <p:cNvSpPr>
            <a:spLocks noGrp="1"/>
          </p:cNvSpPr>
          <p:nvPr>
            <p:ph type="title"/>
          </p:nvPr>
        </p:nvSpPr>
        <p:spPr>
          <a:xfrm>
            <a:off x="2426446" y="128981"/>
            <a:ext cx="7342705" cy="832920"/>
          </a:xfrm>
        </p:spPr>
        <p:txBody>
          <a:bodyPr/>
          <a:lstStyle/>
          <a:p>
            <a:pPr algn="ctr"/>
            <a:r>
              <a:rPr lang="en-US" dirty="0"/>
              <a:t>Reservoir Operations: </a:t>
            </a:r>
            <a:br>
              <a:rPr lang="en-US" dirty="0"/>
            </a:br>
            <a:r>
              <a:rPr lang="en-US" dirty="0"/>
              <a:t>HEC-ResSim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1201031" y="1371600"/>
            <a:ext cx="4663440" cy="5165725"/>
          </a:xfrm>
          <a:prstGeom prst="rect">
            <a:avLst/>
          </a:prstGeom>
        </p:spPr>
        <p:txBody>
          <a:bodyPr/>
          <a:lstStyle/>
          <a:p>
            <a:pPr marL="228600" indent="-228600" eaLnBrk="0" hangingPunct="0">
              <a:spcAft>
                <a:spcPts val="1800"/>
              </a:spcAft>
              <a:buClr>
                <a:srgbClr val="000000"/>
              </a:buClr>
              <a:buSzPct val="85000"/>
              <a:buFont typeface="Arial" pitchFamily="34" charset="0"/>
              <a:buChar char="■"/>
              <a:defRPr/>
            </a:pPr>
            <a:r>
              <a:rPr lang="en-US" sz="2400" dirty="0">
                <a:solidFill>
                  <a:srgbClr val="000000"/>
                </a:solidFill>
                <a:latin typeface="Arial"/>
              </a:rPr>
              <a:t>Given flow hydrographs, compute water surface profiles</a:t>
            </a:r>
          </a:p>
          <a:p>
            <a:pPr marL="228600" indent="-228600" eaLnBrk="0" hangingPunct="0">
              <a:spcAft>
                <a:spcPts val="1800"/>
              </a:spcAft>
              <a:buClr>
                <a:srgbClr val="000000"/>
              </a:buClr>
              <a:buSzPct val="85000"/>
              <a:buFont typeface="Arial" pitchFamily="34" charset="0"/>
              <a:buChar char="■"/>
              <a:defRPr/>
            </a:pPr>
            <a:r>
              <a:rPr lang="en-US" sz="2400" dirty="0">
                <a:solidFill>
                  <a:srgbClr val="000000"/>
                </a:solidFill>
                <a:latin typeface="Arial"/>
              </a:rPr>
              <a:t>Predict resultant water surface elevations and inundation areas for events</a:t>
            </a:r>
          </a:p>
          <a:p>
            <a:pPr marL="228600" indent="-228600" eaLnBrk="0" hangingPunct="0">
              <a:spcAft>
                <a:spcPts val="1800"/>
              </a:spcAft>
              <a:buClr>
                <a:srgbClr val="000000"/>
              </a:buClr>
              <a:buSzPct val="85000"/>
              <a:buFont typeface="Arial" pitchFamily="34" charset="0"/>
              <a:buChar char="■"/>
              <a:defRPr/>
            </a:pPr>
            <a:r>
              <a:rPr lang="en-US" sz="2400" dirty="0">
                <a:solidFill>
                  <a:srgbClr val="000000"/>
                </a:solidFill>
                <a:latin typeface="Arial"/>
              </a:rPr>
              <a:t>Produce inundation maps</a:t>
            </a:r>
          </a:p>
          <a:p>
            <a:pPr marL="228600" indent="-228600" eaLnBrk="0" hangingPunct="0">
              <a:spcAft>
                <a:spcPts val="1800"/>
              </a:spcAft>
              <a:buClr>
                <a:srgbClr val="000000"/>
              </a:buClr>
              <a:buSzPct val="85000"/>
              <a:buFont typeface="Arial" pitchFamily="34" charset="0"/>
              <a:buChar char="■"/>
              <a:defRPr/>
            </a:pPr>
            <a:r>
              <a:rPr lang="en-US" sz="2400" dirty="0">
                <a:solidFill>
                  <a:srgbClr val="000000"/>
                </a:solidFill>
                <a:latin typeface="Arial"/>
              </a:rPr>
              <a:t>Model output used as input to consequences models</a:t>
            </a:r>
          </a:p>
          <a:p>
            <a:pPr marL="228600" indent="-228600" eaLnBrk="0" hangingPunct="0">
              <a:spcAft>
                <a:spcPts val="600"/>
              </a:spcAft>
              <a:buClr>
                <a:schemeClr val="tx1"/>
              </a:buClr>
              <a:buSzPct val="85000"/>
              <a:buFont typeface="Arial" pitchFamily="34" charset="0"/>
              <a:buChar char="■"/>
              <a:defRPr/>
            </a:pPr>
            <a:endParaRPr lang="en-US" sz="2000" dirty="0"/>
          </a:p>
          <a:p>
            <a:pPr eaLnBrk="0" hangingPunct="0">
              <a:spcAft>
                <a:spcPts val="600"/>
              </a:spcAft>
              <a:buClr>
                <a:schemeClr val="tx1"/>
              </a:buClr>
              <a:buSzPct val="85000"/>
              <a:defRPr/>
            </a:pPr>
            <a:endParaRPr lang="en-US" sz="2000" dirty="0"/>
          </a:p>
          <a:p>
            <a:pPr marL="228600" indent="-228600" eaLnBrk="0" hangingPunct="0">
              <a:spcAft>
                <a:spcPts val="600"/>
              </a:spcAft>
              <a:buClr>
                <a:schemeClr val="tx1"/>
              </a:buClr>
              <a:buSzPct val="85000"/>
              <a:buFont typeface="Arial" pitchFamily="34" charset="0"/>
              <a:buChar char="■"/>
              <a:defRPr/>
            </a:pPr>
            <a:endParaRPr lang="en-US" sz="2000" dirty="0"/>
          </a:p>
        </p:txBody>
      </p:sp>
      <p:grpSp>
        <p:nvGrpSpPr>
          <p:cNvPr id="6" name="Group 5">
            <a:extLst>
              <a:ext uri="{FF2B5EF4-FFF2-40B4-BE49-F238E27FC236}">
                <a16:creationId xmlns:a16="http://schemas.microsoft.com/office/drawing/2014/main" id="{2F8BA8E2-C3F5-B686-1470-86F70C1A9516}"/>
              </a:ext>
            </a:extLst>
          </p:cNvPr>
          <p:cNvGrpSpPr/>
          <p:nvPr/>
        </p:nvGrpSpPr>
        <p:grpSpPr>
          <a:xfrm>
            <a:off x="5992649" y="1508508"/>
            <a:ext cx="5537834" cy="3681465"/>
            <a:chOff x="5635871" y="4114799"/>
            <a:chExt cx="4221389" cy="2514600"/>
          </a:xfrm>
        </p:grpSpPr>
        <p:pic>
          <p:nvPicPr>
            <p:cNvPr id="4" name="Picture 3"/>
            <p:cNvPicPr>
              <a:picLocks noChangeAspect="1"/>
            </p:cNvPicPr>
            <p:nvPr/>
          </p:nvPicPr>
          <p:blipFill rotWithShape="1">
            <a:blip r:embed="rId3"/>
            <a:srcRect l="21649"/>
            <a:stretch/>
          </p:blipFill>
          <p:spPr>
            <a:xfrm>
              <a:off x="5635871" y="4114799"/>
              <a:ext cx="4221389" cy="2514600"/>
            </a:xfrm>
            <a:prstGeom prst="rect">
              <a:avLst/>
            </a:prstGeom>
          </p:spPr>
        </p:pic>
        <p:pic>
          <p:nvPicPr>
            <p:cNvPr id="10" name="Picture 9"/>
            <p:cNvPicPr>
              <a:picLocks noChangeAspect="1"/>
            </p:cNvPicPr>
            <p:nvPr/>
          </p:nvPicPr>
          <p:blipFill rotWithShape="1">
            <a:blip r:embed="rId3"/>
            <a:srcRect t="16710" r="80057" b="21142"/>
            <a:stretch/>
          </p:blipFill>
          <p:spPr>
            <a:xfrm>
              <a:off x="5635871" y="4125880"/>
              <a:ext cx="1074447" cy="1562768"/>
            </a:xfrm>
            <a:prstGeom prst="rect">
              <a:avLst/>
            </a:prstGeom>
          </p:spPr>
        </p:pic>
      </p:grpSp>
      <p:sp>
        <p:nvSpPr>
          <p:cNvPr id="2" name="Title 1">
            <a:extLst>
              <a:ext uri="{FF2B5EF4-FFF2-40B4-BE49-F238E27FC236}">
                <a16:creationId xmlns:a16="http://schemas.microsoft.com/office/drawing/2014/main" id="{E6EBB48B-259E-AB49-9002-F92E4F1B203C}"/>
              </a:ext>
            </a:extLst>
          </p:cNvPr>
          <p:cNvSpPr>
            <a:spLocks noGrp="1"/>
          </p:cNvSpPr>
          <p:nvPr>
            <p:ph type="title"/>
          </p:nvPr>
        </p:nvSpPr>
        <p:spPr>
          <a:xfrm>
            <a:off x="2426447" y="128981"/>
            <a:ext cx="7333373" cy="832920"/>
          </a:xfrm>
        </p:spPr>
        <p:txBody>
          <a:bodyPr/>
          <a:lstStyle/>
          <a:p>
            <a:pPr algn="ctr"/>
            <a:r>
              <a:rPr lang="en-US" dirty="0"/>
              <a:t>River Hydraulics: </a:t>
            </a:r>
            <a:br>
              <a:rPr lang="en-US" dirty="0"/>
            </a:br>
            <a:r>
              <a:rPr lang="en-US" dirty="0"/>
              <a:t>HEC-RAS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6007513" y="1351434"/>
            <a:ext cx="4707194" cy="4276920"/>
          </a:xfrm>
          <a:prstGeom prst="rect">
            <a:avLst/>
          </a:prstGeom>
        </p:spPr>
        <p:txBody>
          <a:bodyPr/>
          <a:lstStyle/>
          <a:p>
            <a:pPr marL="228600" indent="-228600" eaLnBrk="0" hangingPunct="0">
              <a:spcAft>
                <a:spcPts val="1200"/>
              </a:spcAft>
              <a:buClr>
                <a:schemeClr val="tx1"/>
              </a:buClr>
              <a:buSzPct val="85000"/>
              <a:buFont typeface="Arial" pitchFamily="34" charset="0"/>
              <a:buChar char="■"/>
              <a:defRPr/>
            </a:pPr>
            <a:r>
              <a:rPr lang="en-US" sz="2200" dirty="0"/>
              <a:t>HEC-FIA (Flood Impact Analysis) identifies the consequences from a flood event</a:t>
            </a:r>
          </a:p>
          <a:p>
            <a:pPr marL="228600" indent="-228600" eaLnBrk="0" hangingPunct="0">
              <a:spcAft>
                <a:spcPts val="1200"/>
              </a:spcAft>
              <a:buClr>
                <a:schemeClr val="tx1"/>
              </a:buClr>
              <a:buSzPct val="85000"/>
              <a:buFont typeface="Arial" pitchFamily="34" charset="0"/>
              <a:buChar char="■"/>
              <a:defRPr/>
            </a:pPr>
            <a:r>
              <a:rPr lang="en-US" sz="2200" dirty="0"/>
              <a:t>Given river stages and damage data, computes damages to structures and estimates life loss</a:t>
            </a:r>
          </a:p>
          <a:p>
            <a:pPr marL="228600" indent="-228600" eaLnBrk="0" hangingPunct="0">
              <a:spcAft>
                <a:spcPts val="1200"/>
              </a:spcAft>
              <a:buClr>
                <a:schemeClr val="tx1"/>
              </a:buClr>
              <a:buSzPct val="85000"/>
              <a:buFont typeface="Arial" pitchFamily="34" charset="0"/>
              <a:buChar char="■"/>
              <a:defRPr/>
            </a:pPr>
            <a:r>
              <a:rPr lang="en-US" sz="2200" dirty="0"/>
              <a:t>Computes project benefits </a:t>
            </a:r>
          </a:p>
          <a:p>
            <a:pPr marL="228600" indent="-228600" eaLnBrk="0" hangingPunct="0">
              <a:spcAft>
                <a:spcPts val="1200"/>
              </a:spcAft>
              <a:buClr>
                <a:schemeClr val="tx1"/>
              </a:buClr>
              <a:buSzPct val="85000"/>
              <a:buFont typeface="Arial" pitchFamily="34" charset="0"/>
              <a:buChar char="■"/>
              <a:defRPr/>
            </a:pPr>
            <a:r>
              <a:rPr lang="en-US" sz="2200" dirty="0"/>
              <a:t>Response tables provide a list and of actions to take during an event, based on forecasted stages</a:t>
            </a:r>
          </a:p>
        </p:txBody>
      </p:sp>
      <p:pic>
        <p:nvPicPr>
          <p:cNvPr id="27651" name="Picture 4" descr="house_flood"/>
          <p:cNvPicPr>
            <a:picLocks noChangeAspect="1" noChangeArrowheads="1"/>
          </p:cNvPicPr>
          <p:nvPr/>
        </p:nvPicPr>
        <p:blipFill>
          <a:blip r:embed="rId3" cstate="print"/>
          <a:srcRect r="16216" b="5588"/>
          <a:stretch>
            <a:fillRect/>
          </a:stretch>
        </p:blipFill>
        <p:spPr bwMode="auto">
          <a:xfrm>
            <a:off x="1175715" y="191724"/>
            <a:ext cx="4061498" cy="3736886"/>
          </a:xfrm>
          <a:prstGeom prst="rect">
            <a:avLst/>
          </a:prstGeom>
          <a:noFill/>
          <a:ln w="9525">
            <a:noFill/>
            <a:miter lim="800000"/>
            <a:headEnd/>
            <a:tailEnd/>
          </a:ln>
        </p:spPr>
      </p:pic>
      <p:pic>
        <p:nvPicPr>
          <p:cNvPr id="27653" name="Picture 7" descr="Picture2.png"/>
          <p:cNvPicPr>
            <a:picLocks noChangeAspect="1"/>
          </p:cNvPicPr>
          <p:nvPr/>
        </p:nvPicPr>
        <p:blipFill>
          <a:blip r:embed="rId4" cstate="print"/>
          <a:srcRect/>
          <a:stretch>
            <a:fillRect/>
          </a:stretch>
        </p:blipFill>
        <p:spPr bwMode="auto">
          <a:xfrm>
            <a:off x="1175715" y="3746410"/>
            <a:ext cx="4061498" cy="3059969"/>
          </a:xfrm>
          <a:prstGeom prst="rect">
            <a:avLst/>
          </a:prstGeom>
          <a:noFill/>
          <a:ln w="9525">
            <a:noFill/>
            <a:miter lim="800000"/>
            <a:headEnd/>
            <a:tailEnd/>
          </a:ln>
        </p:spPr>
      </p:pic>
      <p:sp>
        <p:nvSpPr>
          <p:cNvPr id="2" name="Title 1">
            <a:extLst>
              <a:ext uri="{FF2B5EF4-FFF2-40B4-BE49-F238E27FC236}">
                <a16:creationId xmlns:a16="http://schemas.microsoft.com/office/drawing/2014/main" id="{4B16CBDD-EEF3-2BAE-3DE6-EC3EB209989C}"/>
              </a:ext>
            </a:extLst>
          </p:cNvPr>
          <p:cNvSpPr>
            <a:spLocks noGrp="1"/>
          </p:cNvSpPr>
          <p:nvPr>
            <p:ph type="title"/>
          </p:nvPr>
        </p:nvSpPr>
        <p:spPr>
          <a:xfrm>
            <a:off x="5775395" y="112637"/>
            <a:ext cx="4015380" cy="832920"/>
          </a:xfrm>
        </p:spPr>
        <p:txBody>
          <a:bodyPr/>
          <a:lstStyle/>
          <a:p>
            <a:pPr algn="ctr"/>
            <a:r>
              <a:rPr lang="en-US" dirty="0"/>
              <a:t>Consequences: </a:t>
            </a:r>
            <a:br>
              <a:rPr lang="en-US" dirty="0"/>
            </a:br>
            <a:r>
              <a:rPr lang="en-US" dirty="0"/>
              <a:t>HEC-FIA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62B30-54AB-70B7-AFD9-CF5D1A8AF60A}"/>
              </a:ext>
            </a:extLst>
          </p:cNvPr>
          <p:cNvSpPr>
            <a:spLocks noGrp="1"/>
          </p:cNvSpPr>
          <p:nvPr>
            <p:ph type="title"/>
          </p:nvPr>
        </p:nvSpPr>
        <p:spPr>
          <a:xfrm>
            <a:off x="2426447" y="128981"/>
            <a:ext cx="7314712" cy="832920"/>
          </a:xfrm>
          <a:noFill/>
          <a:ln w="9525">
            <a:noFill/>
            <a:miter lim="800000"/>
            <a:headEnd/>
            <a:tailEnd/>
          </a:ln>
        </p:spPr>
        <p:txBody>
          <a:bodyPr vert="horz" wrap="square" lIns="45720" tIns="0" rIns="0" bIns="0" numCol="1" anchor="ctr" anchorCtr="0" compatLnSpc="1">
            <a:prstTxWarp prst="textNoShape">
              <a:avLst/>
            </a:prstTxWarp>
          </a:bodyPr>
          <a:lstStyle/>
          <a:p>
            <a:pPr algn="ctr"/>
            <a:r>
              <a:rPr lang="en-US" dirty="0"/>
              <a:t>CWMS National </a:t>
            </a:r>
            <a:br>
              <a:rPr lang="en-US" dirty="0"/>
            </a:br>
            <a:r>
              <a:rPr lang="en-US" dirty="0"/>
              <a:t>Implementation Plan</a:t>
            </a:r>
          </a:p>
        </p:txBody>
      </p:sp>
      <p:sp>
        <p:nvSpPr>
          <p:cNvPr id="5" name="Content Placeholder 1"/>
          <p:cNvSpPr>
            <a:spLocks noGrp="1"/>
          </p:cNvSpPr>
          <p:nvPr>
            <p:ph sz="half" idx="4294967295"/>
          </p:nvPr>
        </p:nvSpPr>
        <p:spPr>
          <a:xfrm>
            <a:off x="264161" y="1547326"/>
            <a:ext cx="3790231" cy="5026025"/>
          </a:xfrm>
        </p:spPr>
        <p:txBody>
          <a:bodyPr/>
          <a:lstStyle/>
          <a:p>
            <a:pPr marL="457200" lvl="1" indent="-342900">
              <a:spcAft>
                <a:spcPts val="1800"/>
              </a:spcAft>
              <a:buSzPct val="125000"/>
              <a:defRPr/>
            </a:pPr>
            <a:r>
              <a:rPr lang="en-US" sz="1800" dirty="0">
                <a:latin typeface="Arial" charset="0"/>
                <a:ea typeface="Tahoma" pitchFamily="34" charset="0"/>
                <a:cs typeface="Tahoma" pitchFamily="34" charset="0"/>
              </a:rPr>
              <a:t>$124 million 15-year program (2012-2026)</a:t>
            </a:r>
          </a:p>
          <a:p>
            <a:pPr marL="457200" lvl="1" indent="-342900">
              <a:spcAft>
                <a:spcPts val="1800"/>
              </a:spcAft>
              <a:buSzPct val="125000"/>
              <a:defRPr/>
            </a:pPr>
            <a:r>
              <a:rPr lang="en-US" sz="1800" dirty="0">
                <a:latin typeface="Arial" charset="0"/>
                <a:ea typeface="Tahoma" pitchFamily="34" charset="0"/>
                <a:cs typeface="Tahoma" pitchFamily="34" charset="0"/>
              </a:rPr>
              <a:t>Build out of CWMS basin models in all 7 continental divisions and Alaska</a:t>
            </a:r>
          </a:p>
          <a:p>
            <a:pPr marL="457200" lvl="1" indent="-342900">
              <a:spcAft>
                <a:spcPts val="1800"/>
              </a:spcAft>
              <a:buSzPct val="125000"/>
              <a:defRPr/>
            </a:pPr>
            <a:r>
              <a:rPr lang="en-US" sz="1800" dirty="0">
                <a:latin typeface="Arial" charset="0"/>
                <a:ea typeface="Tahoma" pitchFamily="34" charset="0"/>
                <a:cs typeface="Tahoma" pitchFamily="34" charset="0"/>
              </a:rPr>
              <a:t>Around 200 USACE personnel per year worked on CWMS implementation including engineers, economist, and GIS specialists</a:t>
            </a:r>
          </a:p>
          <a:p>
            <a:pPr marL="457200" lvl="1" indent="-342900">
              <a:spcAft>
                <a:spcPts val="1800"/>
              </a:spcAft>
              <a:buSzPct val="125000"/>
              <a:defRPr/>
            </a:pPr>
            <a:r>
              <a:rPr lang="en-US" sz="1800" dirty="0">
                <a:latin typeface="Arial" charset="0"/>
                <a:ea typeface="Tahoma" pitchFamily="34" charset="0"/>
                <a:cs typeface="Tahoma" pitchFamily="34" charset="0"/>
              </a:rPr>
              <a:t>Models are used on other studies and are updated/improved</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4392" y="1148799"/>
            <a:ext cx="7020008" cy="5424552"/>
          </a:xfrm>
          <a:prstGeom prst="rect">
            <a:avLst/>
          </a:prstGeom>
        </p:spPr>
      </p:pic>
    </p:spTree>
    <p:extLst>
      <p:ext uri="{BB962C8B-B14F-4D97-AF65-F5344CB8AC3E}">
        <p14:creationId xmlns:p14="http://schemas.microsoft.com/office/powerpoint/2010/main" val="314382851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6477112-AFCE-6856-E721-67103A7C8E3D}"/>
              </a:ext>
            </a:extLst>
          </p:cNvPr>
          <p:cNvSpPr>
            <a:spLocks noGrp="1"/>
          </p:cNvSpPr>
          <p:nvPr>
            <p:ph type="title"/>
          </p:nvPr>
        </p:nvSpPr>
        <p:spPr/>
        <p:txBody>
          <a:bodyPr/>
          <a:lstStyle/>
          <a:p>
            <a:r>
              <a:rPr lang="en-US" dirty="0"/>
              <a:t>100% CWMS IMPLEMENTATION</a:t>
            </a:r>
          </a:p>
        </p:txBody>
      </p:sp>
      <p:sp>
        <p:nvSpPr>
          <p:cNvPr id="2" name="Content Placeholder 1">
            <a:extLst>
              <a:ext uri="{FF2B5EF4-FFF2-40B4-BE49-F238E27FC236}">
                <a16:creationId xmlns:a16="http://schemas.microsoft.com/office/drawing/2014/main" id="{1C5B1AF5-72C6-46BC-5AB0-BA534BCFC34D}"/>
              </a:ext>
            </a:extLst>
          </p:cNvPr>
          <p:cNvSpPr>
            <a:spLocks noGrp="1"/>
          </p:cNvSpPr>
          <p:nvPr>
            <p:ph sz="quarter" idx="4294967295"/>
          </p:nvPr>
        </p:nvSpPr>
        <p:spPr>
          <a:xfrm>
            <a:off x="449943" y="1028700"/>
            <a:ext cx="11611428" cy="5600700"/>
          </a:xfrm>
        </p:spPr>
        <p:txBody>
          <a:bodyPr/>
          <a:lstStyle/>
          <a:p>
            <a:r>
              <a:rPr lang="en-US" sz="2200" dirty="0"/>
              <a:t>An office with water management responsibility MUST have Corps Water Management System (CWMS) models developed and be </a:t>
            </a:r>
            <a:r>
              <a:rPr lang="en-US" sz="2200" b="1" dirty="0"/>
              <a:t>fully capable to run the full suite of models </a:t>
            </a:r>
            <a:r>
              <a:rPr lang="en-US" sz="2200" dirty="0"/>
              <a:t>(complete with meteorological and reservoir scenarios) to completion </a:t>
            </a:r>
            <a:r>
              <a:rPr lang="en-US" sz="2200" b="1" dirty="0"/>
              <a:t>with consequences and inundation mapping</a:t>
            </a:r>
            <a:r>
              <a:rPr lang="en-US" sz="2200" dirty="0"/>
              <a:t> being produced.  </a:t>
            </a:r>
          </a:p>
          <a:p>
            <a:endParaRPr lang="en-US" sz="2200" dirty="0"/>
          </a:p>
          <a:p>
            <a:r>
              <a:rPr lang="en-US" sz="2200" dirty="0"/>
              <a:t>The office </a:t>
            </a:r>
            <a:r>
              <a:rPr lang="en-US" sz="2200" b="1" dirty="0"/>
              <a:t>MUST regularly exercise the models </a:t>
            </a:r>
            <a:r>
              <a:rPr lang="en-US" sz="2200" dirty="0"/>
              <a:t>to ensure they are sufficient in their operation/use/application and have an exercised Continuity of Operations Plan (COOP)     in-place.  </a:t>
            </a:r>
          </a:p>
          <a:p>
            <a:endParaRPr lang="en-US" sz="2200" dirty="0"/>
          </a:p>
          <a:p>
            <a:r>
              <a:rPr lang="en-US" sz="2200" dirty="0"/>
              <a:t>CWMS models </a:t>
            </a:r>
            <a:r>
              <a:rPr lang="en-US" sz="2200" b="1" dirty="0"/>
              <a:t>MUST replace legacy systems </a:t>
            </a:r>
            <a:r>
              <a:rPr lang="en-US" sz="2200" dirty="0"/>
              <a:t>since CWMS is the USACE standard across the enterprise.  </a:t>
            </a:r>
          </a:p>
          <a:p>
            <a:endParaRPr lang="en-US" sz="2200" dirty="0"/>
          </a:p>
          <a:p>
            <a:r>
              <a:rPr lang="en-US" sz="2200" dirty="0"/>
              <a:t>It is expected that </a:t>
            </a:r>
            <a:r>
              <a:rPr lang="en-US" sz="2200" b="1" dirty="0"/>
              <a:t>CWMS models will be used for daily operational planning</a:t>
            </a:r>
            <a:r>
              <a:rPr lang="en-US" sz="2200" dirty="0"/>
              <a:t> in determining appropriate operational actions for reservoir operation.  </a:t>
            </a:r>
          </a:p>
          <a:p>
            <a:endParaRPr lang="en-US" sz="2200" dirty="0"/>
          </a:p>
        </p:txBody>
      </p:sp>
    </p:spTree>
    <p:extLst>
      <p:ext uri="{BB962C8B-B14F-4D97-AF65-F5344CB8AC3E}">
        <p14:creationId xmlns:p14="http://schemas.microsoft.com/office/powerpoint/2010/main" val="36397202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B3861-C286-FDFA-6F59-7E153682A2C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316A0B3-EB7A-42DA-3E07-F037EABB78AB}"/>
              </a:ext>
            </a:extLst>
          </p:cNvPr>
          <p:cNvSpPr>
            <a:spLocks noGrp="1"/>
          </p:cNvSpPr>
          <p:nvPr>
            <p:ph type="title"/>
          </p:nvPr>
        </p:nvSpPr>
        <p:spPr/>
        <p:txBody>
          <a:bodyPr/>
          <a:lstStyle/>
          <a:p>
            <a:r>
              <a:rPr lang="en-US" dirty="0"/>
              <a:t>Primary Forecasting Options within HEC-RTS</a:t>
            </a:r>
          </a:p>
        </p:txBody>
      </p:sp>
    </p:spTree>
    <p:extLst>
      <p:ext uri="{BB962C8B-B14F-4D97-AF65-F5344CB8AC3E}">
        <p14:creationId xmlns:p14="http://schemas.microsoft.com/office/powerpoint/2010/main" val="19172630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C01B736A-A987-D77C-73CD-033CD963090A}"/>
              </a:ext>
            </a:extLst>
          </p:cNvPr>
          <p:cNvSpPr>
            <a:spLocks noGrp="1"/>
          </p:cNvSpPr>
          <p:nvPr>
            <p:ph type="title"/>
          </p:nvPr>
        </p:nvSpPr>
        <p:spPr/>
        <p:txBody>
          <a:bodyPr/>
          <a:lstStyle/>
          <a:p>
            <a:r>
              <a:rPr lang="en-US" dirty="0"/>
              <a:t>CWMS / HEC-RTS Forecasting</a:t>
            </a:r>
          </a:p>
        </p:txBody>
      </p:sp>
      <p:sp>
        <p:nvSpPr>
          <p:cNvPr id="5" name="TextBox 4">
            <a:extLst>
              <a:ext uri="{FF2B5EF4-FFF2-40B4-BE49-F238E27FC236}">
                <a16:creationId xmlns:a16="http://schemas.microsoft.com/office/drawing/2014/main" id="{EC4B5978-DE00-148A-F494-10AC368CC248}"/>
              </a:ext>
            </a:extLst>
          </p:cNvPr>
          <p:cNvSpPr txBox="1"/>
          <p:nvPr/>
        </p:nvSpPr>
        <p:spPr>
          <a:xfrm>
            <a:off x="133229" y="1301078"/>
            <a:ext cx="5759571" cy="4524315"/>
          </a:xfrm>
          <a:prstGeom prst="rect">
            <a:avLst/>
          </a:prstGeom>
          <a:noFill/>
        </p:spPr>
        <p:txBody>
          <a:bodyPr wrap="square">
            <a:spAutoFit/>
          </a:bodyPr>
          <a:lstStyle/>
          <a:p>
            <a:r>
              <a:rPr lang="en-US" sz="2400" dirty="0"/>
              <a:t>HEC-RTS can be configured to create multiple forecasts, each using different forecast products and the same or different hydrologic and reservoir simulation configurations / parameterizations.</a:t>
            </a:r>
          </a:p>
          <a:p>
            <a:endParaRPr lang="en-US" sz="2400" dirty="0"/>
          </a:p>
          <a:p>
            <a:r>
              <a:rPr lang="en-US" sz="2400" dirty="0"/>
              <a:t>For USACE staff, precipitation forecasts are downloaded from Cumulus. External forecasters can download and process external meteorologic forecasts and store the information in a local DSS file. </a:t>
            </a:r>
          </a:p>
        </p:txBody>
      </p:sp>
      <p:pic>
        <p:nvPicPr>
          <p:cNvPr id="9" name="Picture 8">
            <a:extLst>
              <a:ext uri="{FF2B5EF4-FFF2-40B4-BE49-F238E27FC236}">
                <a16:creationId xmlns:a16="http://schemas.microsoft.com/office/drawing/2014/main" id="{F6DF2684-D5F4-2E2D-CCCF-305FA76A0457}"/>
              </a:ext>
            </a:extLst>
          </p:cNvPr>
          <p:cNvPicPr>
            <a:picLocks noChangeAspect="1"/>
          </p:cNvPicPr>
          <p:nvPr/>
        </p:nvPicPr>
        <p:blipFill>
          <a:blip r:embed="rId3"/>
          <a:stretch>
            <a:fillRect/>
          </a:stretch>
        </p:blipFill>
        <p:spPr>
          <a:xfrm>
            <a:off x="6022769" y="1290918"/>
            <a:ext cx="5935868" cy="5202804"/>
          </a:xfrm>
          <a:prstGeom prst="rect">
            <a:avLst/>
          </a:prstGeom>
          <a:ln>
            <a:solidFill>
              <a:schemeClr val="tx1"/>
            </a:solidFill>
          </a:ln>
        </p:spPr>
      </p:pic>
    </p:spTree>
    <p:extLst>
      <p:ext uri="{BB962C8B-B14F-4D97-AF65-F5344CB8AC3E}">
        <p14:creationId xmlns:p14="http://schemas.microsoft.com/office/powerpoint/2010/main" val="16565116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C01B736A-A987-D77C-73CD-033CD963090A}"/>
              </a:ext>
            </a:extLst>
          </p:cNvPr>
          <p:cNvSpPr>
            <a:spLocks noGrp="1"/>
          </p:cNvSpPr>
          <p:nvPr>
            <p:ph type="title"/>
          </p:nvPr>
        </p:nvSpPr>
        <p:spPr/>
        <p:txBody>
          <a:bodyPr/>
          <a:lstStyle/>
          <a:p>
            <a:r>
              <a:rPr lang="en-US" dirty="0"/>
              <a:t>CUMULUS – Provides meteorologic Forecasts to USACE</a:t>
            </a:r>
          </a:p>
        </p:txBody>
      </p:sp>
      <p:pic>
        <p:nvPicPr>
          <p:cNvPr id="2" name="Picture 1">
            <a:extLst>
              <a:ext uri="{FF2B5EF4-FFF2-40B4-BE49-F238E27FC236}">
                <a16:creationId xmlns:a16="http://schemas.microsoft.com/office/drawing/2014/main" id="{19F641DC-B27F-FA69-2CA3-4DCA6BF8224C}"/>
              </a:ext>
            </a:extLst>
          </p:cNvPr>
          <p:cNvPicPr>
            <a:picLocks noChangeAspect="1"/>
          </p:cNvPicPr>
          <p:nvPr/>
        </p:nvPicPr>
        <p:blipFill>
          <a:blip r:embed="rId3"/>
          <a:stretch>
            <a:fillRect/>
          </a:stretch>
        </p:blipFill>
        <p:spPr>
          <a:xfrm>
            <a:off x="2531195" y="1956391"/>
            <a:ext cx="2656328" cy="2508754"/>
          </a:xfrm>
          <a:prstGeom prst="rect">
            <a:avLst/>
          </a:prstGeom>
        </p:spPr>
      </p:pic>
      <p:sp>
        <p:nvSpPr>
          <p:cNvPr id="5" name="TextBox 4">
            <a:extLst>
              <a:ext uri="{FF2B5EF4-FFF2-40B4-BE49-F238E27FC236}">
                <a16:creationId xmlns:a16="http://schemas.microsoft.com/office/drawing/2014/main" id="{EC4B5978-DE00-148A-F494-10AC368CC248}"/>
              </a:ext>
            </a:extLst>
          </p:cNvPr>
          <p:cNvSpPr txBox="1"/>
          <p:nvPr/>
        </p:nvSpPr>
        <p:spPr>
          <a:xfrm>
            <a:off x="48450" y="1000805"/>
            <a:ext cx="6097772" cy="2400657"/>
          </a:xfrm>
          <a:prstGeom prst="rect">
            <a:avLst/>
          </a:prstGeom>
          <a:noFill/>
        </p:spPr>
        <p:txBody>
          <a:bodyPr wrap="square">
            <a:spAutoFit/>
          </a:bodyPr>
          <a:lstStyle/>
          <a:p>
            <a:r>
              <a:rPr lang="en-US" sz="2400" dirty="0"/>
              <a:t>CWMS supports Cumulus directly:</a:t>
            </a:r>
          </a:p>
          <a:p>
            <a:pPr marL="914400" indent="-342900">
              <a:buFont typeface="Wingdings" panose="05000000000000000000" pitchFamily="2" charset="2"/>
              <a:buChar char="Ø"/>
            </a:pPr>
            <a:r>
              <a:rPr lang="en-US" sz="1800" dirty="0" err="1"/>
              <a:t>CorpsNet</a:t>
            </a:r>
            <a:r>
              <a:rPr lang="en-US" sz="1800" dirty="0"/>
              <a:t>/VPN access with CAC authentication</a:t>
            </a:r>
          </a:p>
          <a:p>
            <a:pPr marL="914400" indent="-342900">
              <a:buFont typeface="Wingdings" panose="05000000000000000000" pitchFamily="2" charset="2"/>
              <a:buChar char="Ø"/>
            </a:pPr>
            <a:r>
              <a:rPr lang="en-US" sz="1800" dirty="0">
                <a:hlinkClick r:id="rId4"/>
              </a:rPr>
              <a:t>https://cumulus.corps.cloud/</a:t>
            </a:r>
            <a:r>
              <a:rPr lang="en-US" sz="1800" dirty="0"/>
              <a:t> </a:t>
            </a:r>
          </a:p>
          <a:p>
            <a:pPr marL="914400" indent="-342900">
              <a:buFont typeface="Wingdings" panose="05000000000000000000" pitchFamily="2" charset="2"/>
              <a:buChar char="Ø"/>
            </a:pPr>
            <a:r>
              <a:rPr lang="en-US" dirty="0"/>
              <a:t>HRRR – 1hr</a:t>
            </a:r>
          </a:p>
          <a:p>
            <a:pPr marL="914400" indent="-342900">
              <a:buFont typeface="Wingdings" panose="05000000000000000000" pitchFamily="2" charset="2"/>
              <a:buChar char="Ø"/>
            </a:pPr>
            <a:r>
              <a:rPr lang="en-US" sz="1800" dirty="0"/>
              <a:t>NBM – 1hr</a:t>
            </a:r>
          </a:p>
          <a:p>
            <a:pPr marL="914400" indent="-342900">
              <a:buFont typeface="Wingdings" panose="05000000000000000000" pitchFamily="2" charset="2"/>
              <a:buChar char="Ø"/>
            </a:pPr>
            <a:r>
              <a:rPr lang="en-US" dirty="0"/>
              <a:t>NDFD – 6hr</a:t>
            </a:r>
          </a:p>
          <a:p>
            <a:pPr marL="914400" indent="-342900">
              <a:buFont typeface="Wingdings" panose="05000000000000000000" pitchFamily="2" charset="2"/>
              <a:buChar char="Ø"/>
            </a:pPr>
            <a:r>
              <a:rPr lang="en-US" sz="1800" dirty="0"/>
              <a:t>WPC – 6hr</a:t>
            </a:r>
          </a:p>
          <a:p>
            <a:pPr marL="914400" indent="-342900">
              <a:buFont typeface="Wingdings" panose="05000000000000000000" pitchFamily="2" charset="2"/>
              <a:buChar char="Ø"/>
            </a:pPr>
            <a:r>
              <a:rPr lang="en-US" dirty="0"/>
              <a:t>NAEFS – 6hr</a:t>
            </a:r>
            <a:endParaRPr lang="en-US" sz="1800" dirty="0"/>
          </a:p>
        </p:txBody>
      </p:sp>
      <p:pic>
        <p:nvPicPr>
          <p:cNvPr id="6" name="Picture 5">
            <a:extLst>
              <a:ext uri="{FF2B5EF4-FFF2-40B4-BE49-F238E27FC236}">
                <a16:creationId xmlns:a16="http://schemas.microsoft.com/office/drawing/2014/main" id="{D859E037-DAB9-6C01-6F76-503B042D6BB6}"/>
              </a:ext>
            </a:extLst>
          </p:cNvPr>
          <p:cNvPicPr>
            <a:picLocks noChangeAspect="1"/>
          </p:cNvPicPr>
          <p:nvPr/>
        </p:nvPicPr>
        <p:blipFill>
          <a:blip r:embed="rId5"/>
          <a:stretch>
            <a:fillRect/>
          </a:stretch>
        </p:blipFill>
        <p:spPr>
          <a:xfrm>
            <a:off x="304615" y="3440367"/>
            <a:ext cx="5893945" cy="3417633"/>
          </a:xfrm>
          <a:prstGeom prst="rect">
            <a:avLst/>
          </a:prstGeom>
          <a:ln>
            <a:noFill/>
          </a:ln>
        </p:spPr>
      </p:pic>
      <p:pic>
        <p:nvPicPr>
          <p:cNvPr id="4" name="Picture 3">
            <a:extLst>
              <a:ext uri="{FF2B5EF4-FFF2-40B4-BE49-F238E27FC236}">
                <a16:creationId xmlns:a16="http://schemas.microsoft.com/office/drawing/2014/main" id="{0F5FE832-AA10-A4C6-F3A1-9F1EE6CA2571}"/>
              </a:ext>
            </a:extLst>
          </p:cNvPr>
          <p:cNvPicPr>
            <a:picLocks noChangeAspect="1"/>
          </p:cNvPicPr>
          <p:nvPr/>
        </p:nvPicPr>
        <p:blipFill>
          <a:blip r:embed="rId6"/>
          <a:srcRect r="38546"/>
          <a:stretch/>
        </p:blipFill>
        <p:spPr>
          <a:xfrm>
            <a:off x="5934583" y="542926"/>
            <a:ext cx="5111769" cy="3316413"/>
          </a:xfrm>
          <a:prstGeom prst="rect">
            <a:avLst/>
          </a:prstGeom>
        </p:spPr>
      </p:pic>
      <p:pic>
        <p:nvPicPr>
          <p:cNvPr id="3" name="Picture 2">
            <a:extLst>
              <a:ext uri="{FF2B5EF4-FFF2-40B4-BE49-F238E27FC236}">
                <a16:creationId xmlns:a16="http://schemas.microsoft.com/office/drawing/2014/main" id="{45ADCBF5-1849-0A87-AE79-62B6D9053D8E}"/>
              </a:ext>
            </a:extLst>
          </p:cNvPr>
          <p:cNvPicPr>
            <a:picLocks noChangeAspect="1"/>
          </p:cNvPicPr>
          <p:nvPr/>
        </p:nvPicPr>
        <p:blipFill>
          <a:blip r:embed="rId6"/>
          <a:srcRect l="67373"/>
          <a:stretch/>
        </p:blipFill>
        <p:spPr>
          <a:xfrm>
            <a:off x="8425140" y="2511050"/>
            <a:ext cx="3451700" cy="4217969"/>
          </a:xfrm>
          <a:prstGeom prst="rect">
            <a:avLst/>
          </a:prstGeom>
        </p:spPr>
      </p:pic>
    </p:spTree>
    <p:extLst>
      <p:ext uri="{BB962C8B-B14F-4D97-AF65-F5344CB8AC3E}">
        <p14:creationId xmlns:p14="http://schemas.microsoft.com/office/powerpoint/2010/main" val="1828835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95F20-C555-E93C-8C15-CF34A65D0A5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4379796-C8F0-32E8-41C7-A7020F8D8BA0}"/>
              </a:ext>
            </a:extLst>
          </p:cNvPr>
          <p:cNvSpPr>
            <a:spLocks noGrp="1"/>
          </p:cNvSpPr>
          <p:nvPr>
            <p:ph type="title"/>
          </p:nvPr>
        </p:nvSpPr>
        <p:spPr/>
        <p:txBody>
          <a:bodyPr/>
          <a:lstStyle/>
          <a:p>
            <a:r>
              <a:rPr lang="en-US" dirty="0"/>
              <a:t>HEC-RTS Ensemble Compute</a:t>
            </a:r>
          </a:p>
        </p:txBody>
      </p:sp>
    </p:spTree>
    <p:extLst>
      <p:ext uri="{BB962C8B-B14F-4D97-AF65-F5344CB8AC3E}">
        <p14:creationId xmlns:p14="http://schemas.microsoft.com/office/powerpoint/2010/main" val="19365293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
            <a:extLst>
              <a:ext uri="{FF2B5EF4-FFF2-40B4-BE49-F238E27FC236}">
                <a16:creationId xmlns:a16="http://schemas.microsoft.com/office/drawing/2014/main" id="{1DBBFD53-8064-B9CC-9B61-ABDEFB63008D}"/>
              </a:ext>
            </a:extLst>
          </p:cNvPr>
          <p:cNvSpPr txBox="1">
            <a:spLocks/>
          </p:cNvSpPr>
          <p:nvPr/>
        </p:nvSpPr>
        <p:spPr bwMode="auto">
          <a:xfrm>
            <a:off x="272691" y="1198076"/>
            <a:ext cx="3862695" cy="10823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r>
              <a:rPr lang="en-US" dirty="0">
                <a:solidFill>
                  <a:schemeClr val="tx1"/>
                </a:solidFill>
              </a:rPr>
              <a:t>Russian River – Guerneville</a:t>
            </a:r>
          </a:p>
          <a:p>
            <a:endParaRPr lang="en-US" dirty="0"/>
          </a:p>
          <a:p>
            <a:r>
              <a:rPr lang="en-US" dirty="0">
                <a:solidFill>
                  <a:schemeClr val="tx1"/>
                </a:solidFill>
              </a:rPr>
              <a:t>California Nevada RFC</a:t>
            </a:r>
          </a:p>
        </p:txBody>
      </p:sp>
      <p:pic>
        <p:nvPicPr>
          <p:cNvPr id="3" name="Picture 2">
            <a:extLst>
              <a:ext uri="{FF2B5EF4-FFF2-40B4-BE49-F238E27FC236}">
                <a16:creationId xmlns:a16="http://schemas.microsoft.com/office/drawing/2014/main" id="{8437CAD1-72B0-E2A0-8256-737A4EFD7D00}"/>
              </a:ext>
            </a:extLst>
          </p:cNvPr>
          <p:cNvPicPr>
            <a:picLocks noChangeAspect="1"/>
          </p:cNvPicPr>
          <p:nvPr/>
        </p:nvPicPr>
        <p:blipFill>
          <a:blip r:embed="rId3"/>
          <a:stretch>
            <a:fillRect/>
          </a:stretch>
        </p:blipFill>
        <p:spPr>
          <a:xfrm>
            <a:off x="4244489" y="154034"/>
            <a:ext cx="6742831" cy="6549932"/>
          </a:xfrm>
          <a:prstGeom prst="rect">
            <a:avLst/>
          </a:prstGeom>
          <a:ln>
            <a:solidFill>
              <a:schemeClr val="tx1"/>
            </a:solidFill>
          </a:ln>
        </p:spPr>
      </p:pic>
      <p:sp>
        <p:nvSpPr>
          <p:cNvPr id="4" name="Content Placeholder 1">
            <a:extLst>
              <a:ext uri="{FF2B5EF4-FFF2-40B4-BE49-F238E27FC236}">
                <a16:creationId xmlns:a16="http://schemas.microsoft.com/office/drawing/2014/main" id="{2F613A72-94B7-AF3C-9680-F565B735043A}"/>
              </a:ext>
            </a:extLst>
          </p:cNvPr>
          <p:cNvSpPr txBox="1">
            <a:spLocks/>
          </p:cNvSpPr>
          <p:nvPr/>
        </p:nvSpPr>
        <p:spPr bwMode="auto">
          <a:xfrm>
            <a:off x="272691" y="2501900"/>
            <a:ext cx="3641500" cy="461704"/>
          </a:xfrm>
          <a:prstGeom prst="rect">
            <a:avLst/>
          </a:prstGeom>
          <a:solidFill>
            <a:schemeClr val="tx2"/>
          </a:solid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r>
              <a:rPr lang="en-US" dirty="0">
                <a:solidFill>
                  <a:schemeClr val="tx1"/>
                </a:solidFill>
              </a:rPr>
              <a:t>March Ensemble Forecast</a:t>
            </a:r>
          </a:p>
          <a:p>
            <a:endParaRPr lang="en-US" dirty="0"/>
          </a:p>
          <a:p>
            <a:endParaRPr lang="en-US" dirty="0"/>
          </a:p>
          <a:p>
            <a:endParaRPr lang="en-US" dirty="0"/>
          </a:p>
          <a:p>
            <a:r>
              <a:rPr lang="en-US" dirty="0"/>
              <a:t> </a:t>
            </a:r>
          </a:p>
          <a:p>
            <a:endParaRPr lang="en-US" dirty="0"/>
          </a:p>
        </p:txBody>
      </p:sp>
    </p:spTree>
    <p:extLst>
      <p:ext uri="{BB962C8B-B14F-4D97-AF65-F5344CB8AC3E}">
        <p14:creationId xmlns:p14="http://schemas.microsoft.com/office/powerpoint/2010/main" val="2568389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8B31C11-9EE9-F561-166B-3EC54905C9DC}"/>
              </a:ext>
            </a:extLst>
          </p:cNvPr>
          <p:cNvSpPr>
            <a:spLocks noGrp="1"/>
          </p:cNvSpPr>
          <p:nvPr>
            <p:ph type="title"/>
          </p:nvPr>
        </p:nvSpPr>
        <p:spPr/>
        <p:txBody>
          <a:bodyPr/>
          <a:lstStyle/>
          <a:p>
            <a:r>
              <a:rPr lang="en-US" dirty="0"/>
              <a:t>Forecasting within CWMS/HEC-RTS</a:t>
            </a:r>
          </a:p>
        </p:txBody>
      </p:sp>
      <p:graphicFrame>
        <p:nvGraphicFramePr>
          <p:cNvPr id="7" name="Google Shape;113;p7">
            <a:extLst>
              <a:ext uri="{FF2B5EF4-FFF2-40B4-BE49-F238E27FC236}">
                <a16:creationId xmlns:a16="http://schemas.microsoft.com/office/drawing/2014/main" id="{8FE661EA-5AA5-596E-5C2F-D2FB572EA8AB}"/>
              </a:ext>
            </a:extLst>
          </p:cNvPr>
          <p:cNvGraphicFramePr/>
          <p:nvPr>
            <p:extLst>
              <p:ext uri="{D42A27DB-BD31-4B8C-83A1-F6EECF244321}">
                <p14:modId xmlns:p14="http://schemas.microsoft.com/office/powerpoint/2010/main" val="1461674946"/>
              </p:ext>
            </p:extLst>
          </p:nvPr>
        </p:nvGraphicFramePr>
        <p:xfrm>
          <a:off x="1113969" y="1622794"/>
          <a:ext cx="9964062" cy="4320806"/>
        </p:xfrm>
        <a:graphic>
          <a:graphicData uri="http://schemas.openxmlformats.org/drawingml/2006/table">
            <a:tbl>
              <a:tblPr>
                <a:noFill/>
              </a:tblPr>
              <a:tblGrid>
                <a:gridCol w="4816247">
                  <a:extLst>
                    <a:ext uri="{9D8B030D-6E8A-4147-A177-3AD203B41FA5}">
                      <a16:colId xmlns:a16="http://schemas.microsoft.com/office/drawing/2014/main" val="20000"/>
                    </a:ext>
                  </a:extLst>
                </a:gridCol>
                <a:gridCol w="5147815">
                  <a:extLst>
                    <a:ext uri="{9D8B030D-6E8A-4147-A177-3AD203B41FA5}">
                      <a16:colId xmlns:a16="http://schemas.microsoft.com/office/drawing/2014/main" val="20001"/>
                    </a:ext>
                  </a:extLst>
                </a:gridCol>
              </a:tblGrid>
              <a:tr h="527109">
                <a:tc>
                  <a:txBody>
                    <a:bodyPr/>
                    <a:lstStyle>
                      <a:lvl1pPr marL="0" algn="l" defTabSz="514350" rtl="0" eaLnBrk="1" latinLnBrk="0" hangingPunct="1">
                        <a:defRPr sz="1013" kern="1200">
                          <a:solidFill>
                            <a:schemeClr val="tx1"/>
                          </a:solidFill>
                          <a:latin typeface="Arial"/>
                        </a:defRPr>
                      </a:lvl1pPr>
                      <a:lvl2pPr marL="257175" algn="l" defTabSz="514350" rtl="0" eaLnBrk="1" latinLnBrk="0" hangingPunct="1">
                        <a:defRPr sz="1013" kern="1200">
                          <a:solidFill>
                            <a:schemeClr val="tx1"/>
                          </a:solidFill>
                          <a:latin typeface="Arial"/>
                        </a:defRPr>
                      </a:lvl2pPr>
                      <a:lvl3pPr marL="514350" algn="l" defTabSz="514350" rtl="0" eaLnBrk="1" latinLnBrk="0" hangingPunct="1">
                        <a:defRPr sz="1013" kern="1200">
                          <a:solidFill>
                            <a:schemeClr val="tx1"/>
                          </a:solidFill>
                          <a:latin typeface="Arial"/>
                        </a:defRPr>
                      </a:lvl3pPr>
                      <a:lvl4pPr marL="771525" algn="l" defTabSz="514350" rtl="0" eaLnBrk="1" latinLnBrk="0" hangingPunct="1">
                        <a:defRPr sz="1013" kern="1200">
                          <a:solidFill>
                            <a:schemeClr val="tx1"/>
                          </a:solidFill>
                          <a:latin typeface="Arial"/>
                        </a:defRPr>
                      </a:lvl4pPr>
                      <a:lvl5pPr marL="1028700" algn="l" defTabSz="514350" rtl="0" eaLnBrk="1" latinLnBrk="0" hangingPunct="1">
                        <a:defRPr sz="1013" kern="1200">
                          <a:solidFill>
                            <a:schemeClr val="tx1"/>
                          </a:solidFill>
                          <a:latin typeface="Arial"/>
                        </a:defRPr>
                      </a:lvl5pPr>
                      <a:lvl6pPr marL="1285875" algn="l" defTabSz="514350" rtl="0" eaLnBrk="1" latinLnBrk="0" hangingPunct="1">
                        <a:defRPr sz="1013" kern="1200">
                          <a:solidFill>
                            <a:schemeClr val="tx1"/>
                          </a:solidFill>
                          <a:latin typeface="Arial"/>
                        </a:defRPr>
                      </a:lvl6pPr>
                      <a:lvl7pPr marL="1543050" algn="l" defTabSz="514350" rtl="0" eaLnBrk="1" latinLnBrk="0" hangingPunct="1">
                        <a:defRPr sz="1013" kern="1200">
                          <a:solidFill>
                            <a:schemeClr val="tx1"/>
                          </a:solidFill>
                          <a:latin typeface="Arial"/>
                        </a:defRPr>
                      </a:lvl7pPr>
                      <a:lvl8pPr marL="1800225" algn="l" defTabSz="514350" rtl="0" eaLnBrk="1" latinLnBrk="0" hangingPunct="1">
                        <a:defRPr sz="1013" kern="1200">
                          <a:solidFill>
                            <a:schemeClr val="tx1"/>
                          </a:solidFill>
                          <a:latin typeface="Arial"/>
                        </a:defRPr>
                      </a:lvl8pPr>
                      <a:lvl9pPr marL="2057400" algn="l" defTabSz="514350" rtl="0" eaLnBrk="1" latinLnBrk="0" hangingPunct="1">
                        <a:defRPr sz="1013" kern="1200">
                          <a:solidFill>
                            <a:schemeClr val="tx1"/>
                          </a:solidFill>
                          <a:latin typeface="Arial"/>
                        </a:defRPr>
                      </a:lvl9pPr>
                    </a:lstStyle>
                    <a:p>
                      <a:pPr marL="0" lvl="0" indent="0" algn="l" rtl="0">
                        <a:spcBef>
                          <a:spcPts val="0"/>
                        </a:spcBef>
                        <a:spcAft>
                          <a:spcPts val="0"/>
                        </a:spcAft>
                        <a:buNone/>
                      </a:pPr>
                      <a:r>
                        <a:rPr lang="en-US" sz="1600" b="1" dirty="0">
                          <a:solidFill>
                            <a:srgbClr val="FFFFFF"/>
                          </a:solidFill>
                        </a:rPr>
                        <a:t>Key Topics:</a:t>
                      </a:r>
                      <a:endParaRPr sz="1600" b="1" dirty="0">
                        <a:solidFill>
                          <a:srgbClr val="FFFFFF"/>
                        </a:solidFill>
                      </a:endParaRPr>
                    </a:p>
                  </a:txBody>
                  <a:tcPr marL="91425" marR="91425" marT="91425" marB="91425">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tx1"/>
                    </a:solidFill>
                  </a:tcPr>
                </a:tc>
                <a:tc>
                  <a:txBody>
                    <a:bodyPr/>
                    <a:lstStyle>
                      <a:lvl1pPr marL="0" algn="l" defTabSz="514350" rtl="0" eaLnBrk="1" latinLnBrk="0" hangingPunct="1">
                        <a:defRPr sz="1013" kern="1200">
                          <a:solidFill>
                            <a:schemeClr val="tx1"/>
                          </a:solidFill>
                          <a:latin typeface="Arial"/>
                        </a:defRPr>
                      </a:lvl1pPr>
                      <a:lvl2pPr marL="257175" algn="l" defTabSz="514350" rtl="0" eaLnBrk="1" latinLnBrk="0" hangingPunct="1">
                        <a:defRPr sz="1013" kern="1200">
                          <a:solidFill>
                            <a:schemeClr val="tx1"/>
                          </a:solidFill>
                          <a:latin typeface="Arial"/>
                        </a:defRPr>
                      </a:lvl2pPr>
                      <a:lvl3pPr marL="514350" algn="l" defTabSz="514350" rtl="0" eaLnBrk="1" latinLnBrk="0" hangingPunct="1">
                        <a:defRPr sz="1013" kern="1200">
                          <a:solidFill>
                            <a:schemeClr val="tx1"/>
                          </a:solidFill>
                          <a:latin typeface="Arial"/>
                        </a:defRPr>
                      </a:lvl3pPr>
                      <a:lvl4pPr marL="771525" algn="l" defTabSz="514350" rtl="0" eaLnBrk="1" latinLnBrk="0" hangingPunct="1">
                        <a:defRPr sz="1013" kern="1200">
                          <a:solidFill>
                            <a:schemeClr val="tx1"/>
                          </a:solidFill>
                          <a:latin typeface="Arial"/>
                        </a:defRPr>
                      </a:lvl4pPr>
                      <a:lvl5pPr marL="1028700" algn="l" defTabSz="514350" rtl="0" eaLnBrk="1" latinLnBrk="0" hangingPunct="1">
                        <a:defRPr sz="1013" kern="1200">
                          <a:solidFill>
                            <a:schemeClr val="tx1"/>
                          </a:solidFill>
                          <a:latin typeface="Arial"/>
                        </a:defRPr>
                      </a:lvl5pPr>
                      <a:lvl6pPr marL="1285875" algn="l" defTabSz="514350" rtl="0" eaLnBrk="1" latinLnBrk="0" hangingPunct="1">
                        <a:defRPr sz="1013" kern="1200">
                          <a:solidFill>
                            <a:schemeClr val="tx1"/>
                          </a:solidFill>
                          <a:latin typeface="Arial"/>
                        </a:defRPr>
                      </a:lvl6pPr>
                      <a:lvl7pPr marL="1543050" algn="l" defTabSz="514350" rtl="0" eaLnBrk="1" latinLnBrk="0" hangingPunct="1">
                        <a:defRPr sz="1013" kern="1200">
                          <a:solidFill>
                            <a:schemeClr val="tx1"/>
                          </a:solidFill>
                          <a:latin typeface="Arial"/>
                        </a:defRPr>
                      </a:lvl7pPr>
                      <a:lvl8pPr marL="1800225" algn="l" defTabSz="514350" rtl="0" eaLnBrk="1" latinLnBrk="0" hangingPunct="1">
                        <a:defRPr sz="1013" kern="1200">
                          <a:solidFill>
                            <a:schemeClr val="tx1"/>
                          </a:solidFill>
                          <a:latin typeface="Arial"/>
                        </a:defRPr>
                      </a:lvl8pPr>
                      <a:lvl9pPr marL="2057400" algn="l" defTabSz="514350" rtl="0" eaLnBrk="1" latinLnBrk="0" hangingPunct="1">
                        <a:defRPr sz="1013" kern="1200">
                          <a:solidFill>
                            <a:schemeClr val="tx1"/>
                          </a:solidFill>
                          <a:latin typeface="Arial"/>
                        </a:defRPr>
                      </a:lvl9pPr>
                    </a:lstStyle>
                    <a:p>
                      <a:pPr marL="0" lvl="0" indent="0" algn="l" rtl="0">
                        <a:spcBef>
                          <a:spcPts val="0"/>
                        </a:spcBef>
                        <a:spcAft>
                          <a:spcPts val="0"/>
                        </a:spcAft>
                        <a:buNone/>
                      </a:pPr>
                      <a:r>
                        <a:rPr lang="en-US" sz="1600" b="1" dirty="0">
                          <a:solidFill>
                            <a:srgbClr val="FFFFFF"/>
                          </a:solidFill>
                        </a:rPr>
                        <a:t>Key Takeaways:</a:t>
                      </a:r>
                      <a:endParaRPr sz="1600" b="1" dirty="0">
                        <a:solidFill>
                          <a:srgbClr val="FFFFFF"/>
                        </a:solidFill>
                      </a:endParaRPr>
                    </a:p>
                  </a:txBody>
                  <a:tcPr marL="91425" marR="91425" marT="91425" marB="91425">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3793697">
                <a:tc>
                  <a:txBody>
                    <a:bodyPr/>
                    <a:lstStyle>
                      <a:lvl1pPr marL="0" algn="l" defTabSz="514350" rtl="0" eaLnBrk="1" latinLnBrk="0" hangingPunct="1">
                        <a:defRPr sz="1013" kern="1200">
                          <a:solidFill>
                            <a:schemeClr val="tx1"/>
                          </a:solidFill>
                          <a:latin typeface="Arial"/>
                        </a:defRPr>
                      </a:lvl1pPr>
                      <a:lvl2pPr marL="257175" algn="l" defTabSz="514350" rtl="0" eaLnBrk="1" latinLnBrk="0" hangingPunct="1">
                        <a:defRPr sz="1013" kern="1200">
                          <a:solidFill>
                            <a:schemeClr val="tx1"/>
                          </a:solidFill>
                          <a:latin typeface="Arial"/>
                        </a:defRPr>
                      </a:lvl2pPr>
                      <a:lvl3pPr marL="514350" algn="l" defTabSz="514350" rtl="0" eaLnBrk="1" latinLnBrk="0" hangingPunct="1">
                        <a:defRPr sz="1013" kern="1200">
                          <a:solidFill>
                            <a:schemeClr val="tx1"/>
                          </a:solidFill>
                          <a:latin typeface="Arial"/>
                        </a:defRPr>
                      </a:lvl3pPr>
                      <a:lvl4pPr marL="771525" algn="l" defTabSz="514350" rtl="0" eaLnBrk="1" latinLnBrk="0" hangingPunct="1">
                        <a:defRPr sz="1013" kern="1200">
                          <a:solidFill>
                            <a:schemeClr val="tx1"/>
                          </a:solidFill>
                          <a:latin typeface="Arial"/>
                        </a:defRPr>
                      </a:lvl4pPr>
                      <a:lvl5pPr marL="1028700" algn="l" defTabSz="514350" rtl="0" eaLnBrk="1" latinLnBrk="0" hangingPunct="1">
                        <a:defRPr sz="1013" kern="1200">
                          <a:solidFill>
                            <a:schemeClr val="tx1"/>
                          </a:solidFill>
                          <a:latin typeface="Arial"/>
                        </a:defRPr>
                      </a:lvl5pPr>
                      <a:lvl6pPr marL="1285875" algn="l" defTabSz="514350" rtl="0" eaLnBrk="1" latinLnBrk="0" hangingPunct="1">
                        <a:defRPr sz="1013" kern="1200">
                          <a:solidFill>
                            <a:schemeClr val="tx1"/>
                          </a:solidFill>
                          <a:latin typeface="Arial"/>
                        </a:defRPr>
                      </a:lvl6pPr>
                      <a:lvl7pPr marL="1543050" algn="l" defTabSz="514350" rtl="0" eaLnBrk="1" latinLnBrk="0" hangingPunct="1">
                        <a:defRPr sz="1013" kern="1200">
                          <a:solidFill>
                            <a:schemeClr val="tx1"/>
                          </a:solidFill>
                          <a:latin typeface="Arial"/>
                        </a:defRPr>
                      </a:lvl7pPr>
                      <a:lvl8pPr marL="1800225" algn="l" defTabSz="514350" rtl="0" eaLnBrk="1" latinLnBrk="0" hangingPunct="1">
                        <a:defRPr sz="1013" kern="1200">
                          <a:solidFill>
                            <a:schemeClr val="tx1"/>
                          </a:solidFill>
                          <a:latin typeface="Arial"/>
                        </a:defRPr>
                      </a:lvl8pPr>
                      <a:lvl9pPr marL="2057400" algn="l" defTabSz="514350" rtl="0" eaLnBrk="1" latinLnBrk="0" hangingPunct="1">
                        <a:defRPr sz="1013" kern="1200">
                          <a:solidFill>
                            <a:schemeClr val="tx1"/>
                          </a:solidFill>
                          <a:latin typeface="Arial"/>
                        </a:defRPr>
                      </a:lvl9pPr>
                    </a:lstStyle>
                    <a:p>
                      <a:pPr marL="0" lvl="0" indent="-182880" algn="l" rtl="0">
                        <a:lnSpc>
                          <a:spcPct val="100000"/>
                        </a:lnSpc>
                        <a:spcBef>
                          <a:spcPts val="0"/>
                        </a:spcBef>
                        <a:spcAft>
                          <a:spcPts val="0"/>
                        </a:spcAft>
                        <a:buClr>
                          <a:srgbClr val="0C68AC"/>
                        </a:buClr>
                        <a:buSzPts val="1500"/>
                        <a:buChar char="•"/>
                      </a:pPr>
                      <a:r>
                        <a:rPr lang="en-US" sz="1500" dirty="0">
                          <a:solidFill>
                            <a:schemeClr val="tx1"/>
                          </a:solidFill>
                          <a:latin typeface="Calibri"/>
                          <a:ea typeface="Calibri"/>
                          <a:cs typeface="Calibri"/>
                          <a:sym typeface="Calibri"/>
                        </a:rPr>
                        <a:t>Overview of the Corps Water Management System (CWMS) / Real Time Simulation (HEC-RTS) Software</a:t>
                      </a:r>
                    </a:p>
                    <a:p>
                      <a:pPr marL="0" lvl="0" indent="-182880" algn="l" rtl="0">
                        <a:lnSpc>
                          <a:spcPct val="100000"/>
                        </a:lnSpc>
                        <a:spcBef>
                          <a:spcPts val="0"/>
                        </a:spcBef>
                        <a:spcAft>
                          <a:spcPts val="0"/>
                        </a:spcAft>
                        <a:buClr>
                          <a:srgbClr val="0C68AC"/>
                        </a:buClr>
                        <a:buSzPts val="1500"/>
                        <a:buChar char="•"/>
                      </a:pPr>
                      <a:endParaRPr lang="en-US" sz="1500" dirty="0">
                        <a:solidFill>
                          <a:schemeClr val="tx1"/>
                        </a:solidFill>
                        <a:latin typeface="Calibri"/>
                        <a:ea typeface="Calibri"/>
                        <a:cs typeface="Calibri"/>
                        <a:sym typeface="Calibri"/>
                      </a:endParaRPr>
                    </a:p>
                    <a:p>
                      <a:pPr marL="0" lvl="0" indent="-182880" algn="l" rtl="0">
                        <a:lnSpc>
                          <a:spcPct val="100000"/>
                        </a:lnSpc>
                        <a:spcBef>
                          <a:spcPts val="0"/>
                        </a:spcBef>
                        <a:spcAft>
                          <a:spcPts val="0"/>
                        </a:spcAft>
                        <a:buClr>
                          <a:srgbClr val="0C68AC"/>
                        </a:buClr>
                        <a:buSzPts val="1500"/>
                        <a:buChar char="•"/>
                      </a:pPr>
                      <a:r>
                        <a:rPr lang="en-US" sz="1500" dirty="0">
                          <a:solidFill>
                            <a:schemeClr val="tx1"/>
                          </a:solidFill>
                          <a:latin typeface="Calibri"/>
                          <a:ea typeface="Calibri"/>
                          <a:cs typeface="Calibri"/>
                          <a:sym typeface="Calibri"/>
                        </a:rPr>
                        <a:t>Software capabilities are contained within HEC-RTS to assist with FIRO</a:t>
                      </a:r>
                    </a:p>
                    <a:p>
                      <a:pPr marL="0" lvl="0" indent="-182880" algn="l" rtl="0">
                        <a:lnSpc>
                          <a:spcPct val="100000"/>
                        </a:lnSpc>
                        <a:spcBef>
                          <a:spcPts val="0"/>
                        </a:spcBef>
                        <a:spcAft>
                          <a:spcPts val="0"/>
                        </a:spcAft>
                        <a:buClr>
                          <a:srgbClr val="0C68AC"/>
                        </a:buClr>
                        <a:buSzPts val="1500"/>
                        <a:buChar char="•"/>
                      </a:pPr>
                      <a:endParaRPr lang="en-US" sz="1500" dirty="0">
                        <a:solidFill>
                          <a:schemeClr val="tx1"/>
                        </a:solidFill>
                        <a:latin typeface="Calibri"/>
                        <a:ea typeface="Calibri"/>
                        <a:cs typeface="Calibri"/>
                        <a:sym typeface="Calibri"/>
                      </a:endParaRPr>
                    </a:p>
                    <a:p>
                      <a:pPr marL="0" lvl="0" indent="-182880" algn="l" rtl="0">
                        <a:lnSpc>
                          <a:spcPct val="100000"/>
                        </a:lnSpc>
                        <a:spcBef>
                          <a:spcPts val="0"/>
                        </a:spcBef>
                        <a:spcAft>
                          <a:spcPts val="0"/>
                        </a:spcAft>
                        <a:buClr>
                          <a:srgbClr val="0C68AC"/>
                        </a:buClr>
                        <a:buSzPts val="1500"/>
                        <a:buChar char="•"/>
                      </a:pPr>
                      <a:r>
                        <a:rPr lang="en-US" sz="1500" dirty="0">
                          <a:solidFill>
                            <a:schemeClr val="tx1"/>
                          </a:solidFill>
                          <a:latin typeface="Calibri"/>
                          <a:ea typeface="Calibri"/>
                          <a:cs typeface="Calibri"/>
                          <a:sym typeface="Calibri"/>
                        </a:rPr>
                        <a:t>The Ensemble Forecast Processor is a newer addition to HEC-RTS </a:t>
                      </a:r>
                    </a:p>
                    <a:p>
                      <a:pPr marL="0" lvl="0" indent="-182880" algn="l" rtl="0">
                        <a:lnSpc>
                          <a:spcPct val="100000"/>
                        </a:lnSpc>
                        <a:spcBef>
                          <a:spcPts val="0"/>
                        </a:spcBef>
                        <a:spcAft>
                          <a:spcPts val="0"/>
                        </a:spcAft>
                        <a:buClr>
                          <a:srgbClr val="0C68AC"/>
                        </a:buClr>
                        <a:buSzPts val="1500"/>
                        <a:buChar char="•"/>
                      </a:pPr>
                      <a:endParaRPr lang="en-US" sz="1500" dirty="0">
                        <a:solidFill>
                          <a:schemeClr val="tx1"/>
                        </a:solidFill>
                        <a:latin typeface="Calibri"/>
                        <a:ea typeface="Calibri"/>
                        <a:cs typeface="Calibri"/>
                        <a:sym typeface="Calibri"/>
                      </a:endParaRPr>
                    </a:p>
                    <a:p>
                      <a:pPr marL="0" lvl="0" indent="-182880" algn="l" rtl="0">
                        <a:lnSpc>
                          <a:spcPct val="100000"/>
                        </a:lnSpc>
                        <a:spcBef>
                          <a:spcPts val="0"/>
                        </a:spcBef>
                        <a:spcAft>
                          <a:spcPts val="0"/>
                        </a:spcAft>
                        <a:buClr>
                          <a:srgbClr val="0C68AC"/>
                        </a:buClr>
                        <a:buSzPts val="1500"/>
                        <a:buChar char="•"/>
                      </a:pPr>
                      <a:r>
                        <a:rPr lang="en-US" sz="1500" dirty="0">
                          <a:solidFill>
                            <a:schemeClr val="tx1"/>
                          </a:solidFill>
                          <a:latin typeface="Calibri"/>
                          <a:ea typeface="Calibri"/>
                          <a:cs typeface="Calibri"/>
                          <a:sym typeface="Calibri"/>
                        </a:rPr>
                        <a:t>Future development and improvements have been identified; feedback welcome </a:t>
                      </a:r>
                      <a:endParaRPr dirty="0">
                        <a:solidFill>
                          <a:schemeClr val="tx1"/>
                        </a:solidFill>
                      </a:endParaRPr>
                    </a:p>
                  </a:txBody>
                  <a:tcPr marL="91425" marR="91425" marT="91425" marB="91425">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FFFFFF"/>
                    </a:solidFill>
                  </a:tcPr>
                </a:tc>
                <a:tc>
                  <a:txBody>
                    <a:bodyPr/>
                    <a:lstStyle>
                      <a:lvl1pPr marL="0" algn="l" defTabSz="514350" rtl="0" eaLnBrk="1" latinLnBrk="0" hangingPunct="1">
                        <a:defRPr sz="1013" kern="1200">
                          <a:solidFill>
                            <a:schemeClr val="tx1"/>
                          </a:solidFill>
                          <a:latin typeface="Arial"/>
                        </a:defRPr>
                      </a:lvl1pPr>
                      <a:lvl2pPr marL="257175" algn="l" defTabSz="514350" rtl="0" eaLnBrk="1" latinLnBrk="0" hangingPunct="1">
                        <a:defRPr sz="1013" kern="1200">
                          <a:solidFill>
                            <a:schemeClr val="tx1"/>
                          </a:solidFill>
                          <a:latin typeface="Arial"/>
                        </a:defRPr>
                      </a:lvl2pPr>
                      <a:lvl3pPr marL="514350" algn="l" defTabSz="514350" rtl="0" eaLnBrk="1" latinLnBrk="0" hangingPunct="1">
                        <a:defRPr sz="1013" kern="1200">
                          <a:solidFill>
                            <a:schemeClr val="tx1"/>
                          </a:solidFill>
                          <a:latin typeface="Arial"/>
                        </a:defRPr>
                      </a:lvl3pPr>
                      <a:lvl4pPr marL="771525" algn="l" defTabSz="514350" rtl="0" eaLnBrk="1" latinLnBrk="0" hangingPunct="1">
                        <a:defRPr sz="1013" kern="1200">
                          <a:solidFill>
                            <a:schemeClr val="tx1"/>
                          </a:solidFill>
                          <a:latin typeface="Arial"/>
                        </a:defRPr>
                      </a:lvl4pPr>
                      <a:lvl5pPr marL="1028700" algn="l" defTabSz="514350" rtl="0" eaLnBrk="1" latinLnBrk="0" hangingPunct="1">
                        <a:defRPr sz="1013" kern="1200">
                          <a:solidFill>
                            <a:schemeClr val="tx1"/>
                          </a:solidFill>
                          <a:latin typeface="Arial"/>
                        </a:defRPr>
                      </a:lvl5pPr>
                      <a:lvl6pPr marL="1285875" algn="l" defTabSz="514350" rtl="0" eaLnBrk="1" latinLnBrk="0" hangingPunct="1">
                        <a:defRPr sz="1013" kern="1200">
                          <a:solidFill>
                            <a:schemeClr val="tx1"/>
                          </a:solidFill>
                          <a:latin typeface="Arial"/>
                        </a:defRPr>
                      </a:lvl6pPr>
                      <a:lvl7pPr marL="1543050" algn="l" defTabSz="514350" rtl="0" eaLnBrk="1" latinLnBrk="0" hangingPunct="1">
                        <a:defRPr sz="1013" kern="1200">
                          <a:solidFill>
                            <a:schemeClr val="tx1"/>
                          </a:solidFill>
                          <a:latin typeface="Arial"/>
                        </a:defRPr>
                      </a:lvl7pPr>
                      <a:lvl8pPr marL="1800225" algn="l" defTabSz="514350" rtl="0" eaLnBrk="1" latinLnBrk="0" hangingPunct="1">
                        <a:defRPr sz="1013" kern="1200">
                          <a:solidFill>
                            <a:schemeClr val="tx1"/>
                          </a:solidFill>
                          <a:latin typeface="Arial"/>
                        </a:defRPr>
                      </a:lvl8pPr>
                      <a:lvl9pPr marL="2057400" algn="l" defTabSz="514350" rtl="0" eaLnBrk="1" latinLnBrk="0" hangingPunct="1">
                        <a:defRPr sz="1013" kern="1200">
                          <a:solidFill>
                            <a:schemeClr val="tx1"/>
                          </a:solidFill>
                          <a:latin typeface="Arial"/>
                        </a:defRPr>
                      </a:lvl9pPr>
                    </a:lstStyle>
                    <a:p>
                      <a:pPr marL="0" lvl="0" indent="-182880" algn="l" rtl="0">
                        <a:lnSpc>
                          <a:spcPct val="100000"/>
                        </a:lnSpc>
                        <a:spcBef>
                          <a:spcPts val="0"/>
                        </a:spcBef>
                        <a:spcAft>
                          <a:spcPts val="0"/>
                        </a:spcAft>
                        <a:buClr>
                          <a:srgbClr val="0C68AC"/>
                        </a:buClr>
                        <a:buSzPts val="1500"/>
                        <a:buChar char="•"/>
                      </a:pPr>
                      <a:r>
                        <a:rPr lang="en-US" sz="1500" dirty="0">
                          <a:solidFill>
                            <a:schemeClr val="tx1"/>
                          </a:solidFill>
                          <a:latin typeface="Calibri"/>
                          <a:ea typeface="Calibri"/>
                          <a:cs typeface="Calibri"/>
                          <a:sym typeface="Calibri"/>
                        </a:rPr>
                        <a:t>CWMS is the USACE Enterprise toolkit for data acquisition, forecasting, reservoir operations, consequence analysis, and data dissemination</a:t>
                      </a:r>
                    </a:p>
                    <a:p>
                      <a:pPr marL="0" lvl="0" indent="-182880" algn="l" rtl="0">
                        <a:lnSpc>
                          <a:spcPct val="100000"/>
                        </a:lnSpc>
                        <a:spcBef>
                          <a:spcPts val="0"/>
                        </a:spcBef>
                        <a:spcAft>
                          <a:spcPts val="0"/>
                        </a:spcAft>
                        <a:buClr>
                          <a:srgbClr val="0C68AC"/>
                        </a:buClr>
                        <a:buSzPts val="1500"/>
                        <a:buChar char="•"/>
                      </a:pPr>
                      <a:endParaRPr sz="1500" dirty="0">
                        <a:solidFill>
                          <a:schemeClr val="tx1"/>
                        </a:solidFill>
                        <a:latin typeface="Calibri"/>
                        <a:ea typeface="Calibri"/>
                        <a:cs typeface="Calibri"/>
                        <a:sym typeface="Calibri"/>
                      </a:endParaRPr>
                    </a:p>
                    <a:p>
                      <a:pPr marL="0" lvl="0" indent="-182880" algn="l" rtl="0">
                        <a:lnSpc>
                          <a:spcPct val="100000"/>
                        </a:lnSpc>
                        <a:spcBef>
                          <a:spcPts val="0"/>
                        </a:spcBef>
                        <a:spcAft>
                          <a:spcPts val="0"/>
                        </a:spcAft>
                        <a:buClr>
                          <a:srgbClr val="0C68AC"/>
                        </a:buClr>
                        <a:buSzPts val="1500"/>
                        <a:buChar char="•"/>
                      </a:pPr>
                      <a:r>
                        <a:rPr lang="en-US" sz="1500" dirty="0">
                          <a:solidFill>
                            <a:schemeClr val="tx1"/>
                          </a:solidFill>
                          <a:latin typeface="Calibri"/>
                          <a:ea typeface="Calibri"/>
                          <a:cs typeface="Calibri"/>
                          <a:sym typeface="Calibri"/>
                        </a:rPr>
                        <a:t>HEC-RTS includes components to simulate uncertainty in the meteorologic and hydrologic forecast, which are linked to a reservoir simulation tool</a:t>
                      </a:r>
                    </a:p>
                    <a:p>
                      <a:pPr marL="0" lvl="0" indent="0" algn="l" rtl="0">
                        <a:lnSpc>
                          <a:spcPct val="100000"/>
                        </a:lnSpc>
                        <a:spcBef>
                          <a:spcPts val="0"/>
                        </a:spcBef>
                        <a:spcAft>
                          <a:spcPts val="0"/>
                        </a:spcAft>
                        <a:buClr>
                          <a:srgbClr val="0C68AC"/>
                        </a:buClr>
                        <a:buSzPts val="1500"/>
                        <a:buNone/>
                      </a:pPr>
                      <a:endParaRPr sz="1500" dirty="0">
                        <a:solidFill>
                          <a:schemeClr val="tx1"/>
                        </a:solidFill>
                        <a:latin typeface="Calibri"/>
                        <a:ea typeface="Calibri"/>
                        <a:cs typeface="Calibri"/>
                        <a:sym typeface="Calibri"/>
                      </a:endParaRPr>
                    </a:p>
                    <a:p>
                      <a:pPr marL="0" lvl="0" indent="-182880" algn="l" rtl="0">
                        <a:lnSpc>
                          <a:spcPct val="100000"/>
                        </a:lnSpc>
                        <a:spcBef>
                          <a:spcPts val="0"/>
                        </a:spcBef>
                        <a:spcAft>
                          <a:spcPts val="0"/>
                        </a:spcAft>
                        <a:buClr>
                          <a:srgbClr val="0C68AC"/>
                        </a:buClr>
                        <a:buSzPts val="1500"/>
                        <a:buChar char="•"/>
                      </a:pPr>
                      <a:r>
                        <a:rPr lang="en-US" sz="1500" dirty="0">
                          <a:solidFill>
                            <a:schemeClr val="tx1"/>
                          </a:solidFill>
                          <a:latin typeface="Calibri"/>
                          <a:ea typeface="Calibri"/>
                          <a:cs typeface="Calibri"/>
                          <a:sym typeface="Calibri"/>
                        </a:rPr>
                        <a:t>The Ensemble Forecast Processor (EFP) is a tool for computing ensemble metrics and identifying ensemble members for using in reservoir operations; an example application is available</a:t>
                      </a:r>
                    </a:p>
                    <a:p>
                      <a:pPr marL="0" lvl="0" indent="0" algn="l" rtl="0">
                        <a:lnSpc>
                          <a:spcPct val="100000"/>
                        </a:lnSpc>
                        <a:spcBef>
                          <a:spcPts val="0"/>
                        </a:spcBef>
                        <a:spcAft>
                          <a:spcPts val="0"/>
                        </a:spcAft>
                        <a:buClr>
                          <a:srgbClr val="0C68AC"/>
                        </a:buClr>
                        <a:buSzPts val="1500"/>
                        <a:buNone/>
                      </a:pPr>
                      <a:endParaRPr sz="1500" dirty="0">
                        <a:solidFill>
                          <a:schemeClr val="tx1"/>
                        </a:solidFill>
                        <a:latin typeface="Calibri"/>
                        <a:ea typeface="Calibri"/>
                        <a:cs typeface="Calibri"/>
                        <a:sym typeface="Calibri"/>
                      </a:endParaRPr>
                    </a:p>
                  </a:txBody>
                  <a:tcPr marL="91425" marR="91425" marT="91425" marB="91425">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bl>
          </a:graphicData>
        </a:graphic>
      </p:graphicFrame>
    </p:spTree>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80359F-177E-E55A-B609-06518E9027F0}"/>
              </a:ext>
            </a:extLst>
          </p:cNvPr>
          <p:cNvSpPr>
            <a:spLocks noGrp="1"/>
          </p:cNvSpPr>
          <p:nvPr>
            <p:ph type="title"/>
          </p:nvPr>
        </p:nvSpPr>
        <p:spPr/>
        <p:txBody>
          <a:bodyPr/>
          <a:lstStyle/>
          <a:p>
            <a:pPr algn="ctr"/>
            <a:r>
              <a:rPr lang="en-US" sz="3200" dirty="0">
                <a:solidFill>
                  <a:schemeClr val="tx1"/>
                </a:solidFill>
                <a:latin typeface="+mn-lt"/>
              </a:rPr>
              <a:t>CAVI Ensemble Compute</a:t>
            </a:r>
            <a:endParaRPr lang="en-US" dirty="0">
              <a:solidFill>
                <a:schemeClr val="tx1"/>
              </a:solidFill>
              <a:latin typeface="+mn-lt"/>
            </a:endParaRPr>
          </a:p>
        </p:txBody>
      </p:sp>
      <p:sp>
        <p:nvSpPr>
          <p:cNvPr id="4" name="Content Placeholder 2">
            <a:extLst>
              <a:ext uri="{FF2B5EF4-FFF2-40B4-BE49-F238E27FC236}">
                <a16:creationId xmlns:a16="http://schemas.microsoft.com/office/drawing/2014/main" id="{6CC53C46-39CB-546D-C365-905A2FAC1A43}"/>
              </a:ext>
            </a:extLst>
          </p:cNvPr>
          <p:cNvSpPr txBox="1">
            <a:spLocks/>
          </p:cNvSpPr>
          <p:nvPr/>
        </p:nvSpPr>
        <p:spPr>
          <a:xfrm>
            <a:off x="391269" y="1103764"/>
            <a:ext cx="5350770" cy="5459268"/>
          </a:xfrm>
          <a:prstGeom prst="rect">
            <a:avLst/>
          </a:prstGeom>
        </p:spPr>
        <p:txBody>
          <a:bodyPr>
            <a:normAutofit/>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r>
              <a:rPr lang="en-US" sz="1800" dirty="0">
                <a:solidFill>
                  <a:schemeClr val="tx1"/>
                </a:solidFill>
                <a:latin typeface="+mn-lt"/>
              </a:rPr>
              <a:t>What does it do?</a:t>
            </a:r>
          </a:p>
          <a:p>
            <a:pPr lvl="1">
              <a:buFont typeface="Wingdings" panose="05000000000000000000" pitchFamily="2" charset="2"/>
              <a:buChar char="§"/>
            </a:pPr>
            <a:r>
              <a:rPr lang="en-US" sz="1600" dirty="0">
                <a:solidFill>
                  <a:schemeClr val="tx1"/>
                </a:solidFill>
                <a:latin typeface="+mn-lt"/>
              </a:rPr>
              <a:t>Each trace used sequentially in an isolated pass through the Program Order</a:t>
            </a:r>
          </a:p>
          <a:p>
            <a:pPr lvl="1">
              <a:buFont typeface="Wingdings" panose="05000000000000000000" pitchFamily="2" charset="2"/>
              <a:buChar char="§"/>
            </a:pPr>
            <a:endParaRPr lang="en-US" sz="1600" dirty="0">
              <a:solidFill>
                <a:schemeClr val="tx1"/>
              </a:solidFill>
              <a:latin typeface="+mn-lt"/>
            </a:endParaRPr>
          </a:p>
          <a:p>
            <a:pPr lvl="1">
              <a:buFont typeface="Wingdings" panose="05000000000000000000" pitchFamily="2" charset="2"/>
              <a:buChar char="§"/>
            </a:pPr>
            <a:r>
              <a:rPr lang="en-US" sz="1600" dirty="0">
                <a:solidFill>
                  <a:schemeClr val="tx1"/>
                </a:solidFill>
                <a:latin typeface="+mn-lt"/>
              </a:rPr>
              <a:t>Each trace generates a separate watershed “run” folder in the forecast</a:t>
            </a:r>
          </a:p>
          <a:p>
            <a:pPr lvl="1">
              <a:buFont typeface="Wingdings" panose="05000000000000000000" pitchFamily="2" charset="2"/>
              <a:buChar char="§"/>
            </a:pPr>
            <a:endParaRPr lang="en-US" sz="1600" dirty="0">
              <a:solidFill>
                <a:schemeClr val="tx1"/>
              </a:solidFill>
              <a:latin typeface="+mn-lt"/>
            </a:endParaRPr>
          </a:p>
          <a:p>
            <a:pPr lvl="1">
              <a:buFont typeface="Wingdings" panose="05000000000000000000" pitchFamily="2" charset="2"/>
              <a:buChar char="§"/>
            </a:pPr>
            <a:r>
              <a:rPr lang="en-US" sz="1600" dirty="0">
                <a:solidFill>
                  <a:schemeClr val="tx1"/>
                </a:solidFill>
                <a:latin typeface="+mn-lt"/>
              </a:rPr>
              <a:t>Results in separate </a:t>
            </a:r>
            <a:r>
              <a:rPr lang="en-US" sz="1600" dirty="0" err="1">
                <a:solidFill>
                  <a:schemeClr val="tx1"/>
                </a:solidFill>
                <a:latin typeface="+mn-lt"/>
              </a:rPr>
              <a:t>forecast.dss</a:t>
            </a:r>
            <a:r>
              <a:rPr lang="en-US" sz="1600" dirty="0">
                <a:solidFill>
                  <a:schemeClr val="tx1"/>
                </a:solidFill>
                <a:latin typeface="+mn-lt"/>
              </a:rPr>
              <a:t> files, then rolled into a master </a:t>
            </a:r>
            <a:r>
              <a:rPr lang="en-US" sz="1600" dirty="0" err="1">
                <a:solidFill>
                  <a:schemeClr val="tx1"/>
                </a:solidFill>
                <a:latin typeface="+mn-lt"/>
              </a:rPr>
              <a:t>forecast.dss</a:t>
            </a:r>
            <a:r>
              <a:rPr lang="en-US" sz="1600" dirty="0">
                <a:solidFill>
                  <a:schemeClr val="tx1"/>
                </a:solidFill>
                <a:latin typeface="+mn-lt"/>
              </a:rPr>
              <a:t> at end.</a:t>
            </a:r>
          </a:p>
          <a:p>
            <a:pPr lvl="1">
              <a:buFont typeface="Wingdings" panose="05000000000000000000" pitchFamily="2" charset="2"/>
              <a:buChar char="§"/>
            </a:pPr>
            <a:endParaRPr lang="en-US" sz="1600" dirty="0">
              <a:solidFill>
                <a:schemeClr val="tx1"/>
              </a:solidFill>
              <a:latin typeface="+mn-lt"/>
            </a:endParaRPr>
          </a:p>
          <a:p>
            <a:pPr lvl="1">
              <a:buFont typeface="Wingdings" panose="05000000000000000000" pitchFamily="2" charset="2"/>
              <a:buChar char="§"/>
            </a:pPr>
            <a:endParaRPr lang="en-US" sz="1600" dirty="0">
              <a:solidFill>
                <a:schemeClr val="tx1"/>
              </a:solidFill>
              <a:latin typeface="+mn-lt"/>
            </a:endParaRPr>
          </a:p>
          <a:p>
            <a:pPr marL="0" lvl="1" indent="0">
              <a:buNone/>
            </a:pPr>
            <a:endParaRPr lang="en-US" sz="1800" dirty="0">
              <a:solidFill>
                <a:schemeClr val="tx1"/>
              </a:solidFill>
              <a:latin typeface="+mn-lt"/>
            </a:endParaRPr>
          </a:p>
          <a:p>
            <a:pPr marL="0" lvl="1" indent="0">
              <a:buNone/>
            </a:pPr>
            <a:endParaRPr lang="en-US" sz="1800" dirty="0">
              <a:solidFill>
                <a:schemeClr val="tx1"/>
              </a:solidFill>
              <a:latin typeface="+mn-lt"/>
            </a:endParaRPr>
          </a:p>
          <a:p>
            <a:pPr marL="0" lvl="1" indent="0">
              <a:buNone/>
            </a:pPr>
            <a:endParaRPr lang="en-US" sz="1800" dirty="0">
              <a:solidFill>
                <a:schemeClr val="tx1"/>
              </a:solidFill>
              <a:latin typeface="+mn-lt"/>
            </a:endParaRPr>
          </a:p>
          <a:p>
            <a:pPr marL="0" lvl="1" indent="0">
              <a:buNone/>
            </a:pPr>
            <a:endParaRPr lang="en-US" sz="1800" dirty="0">
              <a:solidFill>
                <a:schemeClr val="tx1"/>
              </a:solidFill>
              <a:latin typeface="+mn-lt"/>
            </a:endParaRPr>
          </a:p>
          <a:p>
            <a:pPr marL="0" lvl="1" indent="0">
              <a:buNone/>
            </a:pPr>
            <a:endParaRPr lang="en-US" sz="1800" dirty="0">
              <a:solidFill>
                <a:schemeClr val="tx1"/>
              </a:solidFill>
              <a:latin typeface="+mn-lt"/>
            </a:endParaRPr>
          </a:p>
          <a:p>
            <a:pPr marL="0" lvl="1" indent="0">
              <a:buNone/>
            </a:pPr>
            <a:r>
              <a:rPr lang="en-US" sz="1800" dirty="0">
                <a:solidFill>
                  <a:schemeClr val="tx1"/>
                </a:solidFill>
                <a:latin typeface="+mn-lt"/>
              </a:rPr>
              <a:t>Current Limitations</a:t>
            </a:r>
          </a:p>
          <a:p>
            <a:pPr lvl="1">
              <a:buFont typeface="Wingdings" panose="05000000000000000000" pitchFamily="2" charset="2"/>
              <a:buChar char="§"/>
            </a:pPr>
            <a:r>
              <a:rPr lang="en-US" sz="1600" dirty="0">
                <a:solidFill>
                  <a:schemeClr val="tx1"/>
                </a:solidFill>
                <a:latin typeface="+mn-lt"/>
              </a:rPr>
              <a:t>Ensemble input data only from HEC-DSS, not CWMS Database</a:t>
            </a:r>
          </a:p>
          <a:p>
            <a:pPr lvl="1">
              <a:buFont typeface="Wingdings" panose="05000000000000000000" pitchFamily="2" charset="2"/>
              <a:buChar char="§"/>
            </a:pPr>
            <a:endParaRPr lang="en-US" sz="1600" dirty="0">
              <a:solidFill>
                <a:schemeClr val="tx1"/>
              </a:solidFill>
              <a:latin typeface="+mn-lt"/>
            </a:endParaRPr>
          </a:p>
          <a:p>
            <a:pPr lvl="1">
              <a:buFont typeface="Wingdings" panose="05000000000000000000" pitchFamily="2" charset="2"/>
              <a:buChar char="§"/>
            </a:pPr>
            <a:r>
              <a:rPr lang="en-US" sz="1600" dirty="0">
                <a:solidFill>
                  <a:schemeClr val="tx1"/>
                </a:solidFill>
                <a:latin typeface="+mn-lt"/>
              </a:rPr>
              <a:t>Gridded ensembles not yet supported</a:t>
            </a:r>
          </a:p>
          <a:p>
            <a:pPr marL="0" lvl="1" indent="0">
              <a:buNone/>
            </a:pPr>
            <a:endParaRPr lang="en-US" sz="1600" dirty="0">
              <a:solidFill>
                <a:srgbClr val="172B4D"/>
              </a:solidFill>
              <a:latin typeface="+mn-lt"/>
            </a:endParaRPr>
          </a:p>
        </p:txBody>
      </p:sp>
      <p:pic>
        <p:nvPicPr>
          <p:cNvPr id="6" name="Picture 5">
            <a:extLst>
              <a:ext uri="{FF2B5EF4-FFF2-40B4-BE49-F238E27FC236}">
                <a16:creationId xmlns:a16="http://schemas.microsoft.com/office/drawing/2014/main" id="{3A9FEEDF-D781-9628-A06F-CDBBA6B65B18}"/>
              </a:ext>
            </a:extLst>
          </p:cNvPr>
          <p:cNvPicPr>
            <a:picLocks noChangeAspect="1"/>
          </p:cNvPicPr>
          <p:nvPr/>
        </p:nvPicPr>
        <p:blipFill>
          <a:blip r:embed="rId3"/>
          <a:stretch>
            <a:fillRect/>
          </a:stretch>
        </p:blipFill>
        <p:spPr>
          <a:xfrm>
            <a:off x="5953760" y="1041463"/>
            <a:ext cx="5448429" cy="5669583"/>
          </a:xfrm>
          <a:prstGeom prst="rect">
            <a:avLst/>
          </a:prstGeom>
          <a:ln>
            <a:solidFill>
              <a:schemeClr val="tx1"/>
            </a:solidFill>
          </a:ln>
        </p:spPr>
      </p:pic>
      <p:pic>
        <p:nvPicPr>
          <p:cNvPr id="8" name="Picture 7">
            <a:extLst>
              <a:ext uri="{FF2B5EF4-FFF2-40B4-BE49-F238E27FC236}">
                <a16:creationId xmlns:a16="http://schemas.microsoft.com/office/drawing/2014/main" id="{66E5CA29-F316-8091-8B43-502BED6998BC}"/>
              </a:ext>
            </a:extLst>
          </p:cNvPr>
          <p:cNvPicPr>
            <a:picLocks noChangeAspect="1"/>
          </p:cNvPicPr>
          <p:nvPr/>
        </p:nvPicPr>
        <p:blipFill>
          <a:blip r:embed="rId4"/>
          <a:stretch>
            <a:fillRect/>
          </a:stretch>
        </p:blipFill>
        <p:spPr>
          <a:xfrm>
            <a:off x="684819" y="3429000"/>
            <a:ext cx="4405341" cy="1451054"/>
          </a:xfrm>
          <a:prstGeom prst="rect">
            <a:avLst/>
          </a:prstGeom>
          <a:ln>
            <a:solidFill>
              <a:schemeClr val="tx1"/>
            </a:solidFill>
          </a:ln>
        </p:spPr>
      </p:pic>
    </p:spTree>
    <p:extLst>
      <p:ext uri="{BB962C8B-B14F-4D97-AF65-F5344CB8AC3E}">
        <p14:creationId xmlns:p14="http://schemas.microsoft.com/office/powerpoint/2010/main" val="13130793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C071A-03D3-4B10-5ECF-DF16E2A934B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2E04A08-81EF-37F0-FA64-25CBD4D01E02}"/>
              </a:ext>
            </a:extLst>
          </p:cNvPr>
          <p:cNvSpPr>
            <a:spLocks noGrp="1"/>
          </p:cNvSpPr>
          <p:nvPr>
            <p:ph type="title"/>
          </p:nvPr>
        </p:nvSpPr>
        <p:spPr/>
        <p:txBody>
          <a:bodyPr/>
          <a:lstStyle/>
          <a:p>
            <a:r>
              <a:rPr lang="en-US" dirty="0"/>
              <a:t>HEC-RTS Ensemble Forecast Processor</a:t>
            </a:r>
          </a:p>
        </p:txBody>
      </p:sp>
    </p:spTree>
    <p:extLst>
      <p:ext uri="{BB962C8B-B14F-4D97-AF65-F5344CB8AC3E}">
        <p14:creationId xmlns:p14="http://schemas.microsoft.com/office/powerpoint/2010/main" val="4105608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80359F-177E-E55A-B609-06518E9027F0}"/>
              </a:ext>
            </a:extLst>
          </p:cNvPr>
          <p:cNvSpPr>
            <a:spLocks noGrp="1"/>
          </p:cNvSpPr>
          <p:nvPr>
            <p:ph type="title"/>
          </p:nvPr>
        </p:nvSpPr>
        <p:spPr/>
        <p:txBody>
          <a:bodyPr/>
          <a:lstStyle/>
          <a:p>
            <a:pPr algn="ctr"/>
            <a:r>
              <a:rPr lang="en-US" sz="3200" dirty="0">
                <a:solidFill>
                  <a:schemeClr val="tx1"/>
                </a:solidFill>
                <a:latin typeface="+mn-lt"/>
              </a:rPr>
              <a:t>Ensemble Forecast Processor (EFP)</a:t>
            </a:r>
            <a:endParaRPr lang="en-US" dirty="0">
              <a:solidFill>
                <a:schemeClr val="tx1"/>
              </a:solidFill>
              <a:latin typeface="+mn-lt"/>
            </a:endParaRPr>
          </a:p>
        </p:txBody>
      </p:sp>
      <p:sp>
        <p:nvSpPr>
          <p:cNvPr id="4" name="Content Placeholder 2">
            <a:extLst>
              <a:ext uri="{FF2B5EF4-FFF2-40B4-BE49-F238E27FC236}">
                <a16:creationId xmlns:a16="http://schemas.microsoft.com/office/drawing/2014/main" id="{6CC53C46-39CB-546D-C365-905A2FAC1A43}"/>
              </a:ext>
            </a:extLst>
          </p:cNvPr>
          <p:cNvSpPr txBox="1">
            <a:spLocks/>
          </p:cNvSpPr>
          <p:nvPr/>
        </p:nvSpPr>
        <p:spPr>
          <a:xfrm>
            <a:off x="391269" y="1103764"/>
            <a:ext cx="5350770" cy="5459268"/>
          </a:xfrm>
          <a:prstGeom prst="rect">
            <a:avLst/>
          </a:prstGeom>
        </p:spPr>
        <p:txBody>
          <a:bodyPr>
            <a:normAutofit/>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endParaRPr lang="en-US" sz="1600" dirty="0">
              <a:solidFill>
                <a:srgbClr val="172B4D"/>
              </a:solidFill>
              <a:latin typeface="+mn-lt"/>
            </a:endParaRPr>
          </a:p>
        </p:txBody>
      </p:sp>
      <p:sp>
        <p:nvSpPr>
          <p:cNvPr id="2" name="Content Placeholder 2">
            <a:extLst>
              <a:ext uri="{FF2B5EF4-FFF2-40B4-BE49-F238E27FC236}">
                <a16:creationId xmlns:a16="http://schemas.microsoft.com/office/drawing/2014/main" id="{7D686E6E-13C9-64D7-574B-C91212B1F022}"/>
              </a:ext>
            </a:extLst>
          </p:cNvPr>
          <p:cNvSpPr txBox="1">
            <a:spLocks/>
          </p:cNvSpPr>
          <p:nvPr/>
        </p:nvSpPr>
        <p:spPr>
          <a:xfrm>
            <a:off x="391268" y="1103764"/>
            <a:ext cx="5862297" cy="5359029"/>
          </a:xfrm>
          <a:prstGeom prst="rect">
            <a:avLst/>
          </a:prstGeom>
        </p:spPr>
        <p:txBody>
          <a:bodyPr>
            <a:normAutofit/>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r>
              <a:rPr lang="en-US" sz="2400" dirty="0">
                <a:solidFill>
                  <a:schemeClr val="tx1"/>
                </a:solidFill>
                <a:latin typeface="+mn-lt"/>
              </a:rPr>
              <a:t>What does it do?</a:t>
            </a:r>
          </a:p>
          <a:p>
            <a:pPr lvl="1">
              <a:buFont typeface="Wingdings" panose="05000000000000000000" pitchFamily="2" charset="2"/>
              <a:buChar char="§"/>
            </a:pPr>
            <a:r>
              <a:rPr lang="en-US" sz="2000" dirty="0">
                <a:solidFill>
                  <a:schemeClr val="tx1"/>
                </a:solidFill>
                <a:latin typeface="+mn-lt"/>
              </a:rPr>
              <a:t>New plugin first available in CWMS 3.4</a:t>
            </a:r>
          </a:p>
          <a:p>
            <a:pPr lvl="1">
              <a:buFont typeface="Wingdings" panose="05000000000000000000" pitchFamily="2" charset="2"/>
              <a:buChar char="§"/>
            </a:pPr>
            <a:endParaRPr lang="en-US" sz="2000" dirty="0">
              <a:solidFill>
                <a:schemeClr val="tx1"/>
              </a:solidFill>
              <a:latin typeface="+mn-lt"/>
            </a:endParaRPr>
          </a:p>
          <a:p>
            <a:pPr lvl="1">
              <a:buFont typeface="Wingdings" panose="05000000000000000000" pitchFamily="2" charset="2"/>
              <a:buChar char="§"/>
            </a:pPr>
            <a:r>
              <a:rPr lang="en-US" sz="2000" dirty="0">
                <a:solidFill>
                  <a:schemeClr val="tx1"/>
                </a:solidFill>
                <a:latin typeface="+mn-lt"/>
              </a:rPr>
              <a:t>Based on HEC-WAT FIRO Forecast Processor</a:t>
            </a:r>
          </a:p>
          <a:p>
            <a:pPr lvl="1">
              <a:buFont typeface="Wingdings" panose="05000000000000000000" pitchFamily="2" charset="2"/>
              <a:buChar char="§"/>
            </a:pPr>
            <a:endParaRPr lang="en-US" sz="2000" dirty="0">
              <a:solidFill>
                <a:schemeClr val="tx1"/>
              </a:solidFill>
              <a:latin typeface="+mn-lt"/>
            </a:endParaRPr>
          </a:p>
          <a:p>
            <a:pPr lvl="1">
              <a:buFont typeface="Wingdings" panose="05000000000000000000" pitchFamily="2" charset="2"/>
              <a:buChar char="§"/>
            </a:pPr>
            <a:r>
              <a:rPr lang="en-US" sz="2000" dirty="0">
                <a:solidFill>
                  <a:schemeClr val="tx1"/>
                </a:solidFill>
                <a:latin typeface="+mn-lt"/>
              </a:rPr>
              <a:t>Part of the HEC-RTS Program Order</a:t>
            </a:r>
          </a:p>
          <a:p>
            <a:pPr marL="0" lvl="1" indent="0">
              <a:buNone/>
            </a:pPr>
            <a:endParaRPr lang="en-US" sz="2000" dirty="0">
              <a:solidFill>
                <a:schemeClr val="tx1"/>
              </a:solidFill>
              <a:latin typeface="+mn-lt"/>
            </a:endParaRPr>
          </a:p>
          <a:p>
            <a:pPr lvl="1">
              <a:buFont typeface="Wingdings" panose="05000000000000000000" pitchFamily="2" charset="2"/>
              <a:buChar char="§"/>
            </a:pPr>
            <a:r>
              <a:rPr lang="en-US" sz="2000" dirty="0">
                <a:solidFill>
                  <a:schemeClr val="tx1"/>
                </a:solidFill>
                <a:latin typeface="+mn-lt"/>
              </a:rPr>
              <a:t>Allows user to specify locations within the watershed to calculate statistical metrics from ensemble time series</a:t>
            </a:r>
          </a:p>
          <a:p>
            <a:pPr lvl="2">
              <a:buFont typeface="Wingdings" panose="05000000000000000000" pitchFamily="2" charset="2"/>
              <a:buChar char="§"/>
            </a:pPr>
            <a:r>
              <a:rPr lang="en-US" sz="2000" dirty="0">
                <a:solidFill>
                  <a:schemeClr val="tx1"/>
                </a:solidFill>
                <a:latin typeface="+mn-lt"/>
              </a:rPr>
              <a:t>Metrics can be used as input to other applications within the CWMS forecast</a:t>
            </a:r>
          </a:p>
          <a:p>
            <a:pPr lvl="1">
              <a:buFont typeface="Wingdings" panose="05000000000000000000" pitchFamily="2" charset="2"/>
              <a:buChar char="§"/>
            </a:pPr>
            <a:endParaRPr lang="en-US" sz="2000" dirty="0">
              <a:solidFill>
                <a:schemeClr val="tx1"/>
              </a:solidFill>
              <a:latin typeface="+mn-lt"/>
            </a:endParaRPr>
          </a:p>
          <a:p>
            <a:pPr lvl="1">
              <a:buFont typeface="Wingdings" panose="05000000000000000000" pitchFamily="2" charset="2"/>
              <a:buChar char="§"/>
            </a:pPr>
            <a:r>
              <a:rPr lang="en-US" sz="2000" dirty="0">
                <a:solidFill>
                  <a:schemeClr val="tx1"/>
                </a:solidFill>
                <a:latin typeface="+mn-lt"/>
              </a:rPr>
              <a:t>Identifies ensemble members closest to metrics too, which can be used as boundary conditions for model simulations </a:t>
            </a:r>
          </a:p>
          <a:p>
            <a:pPr lvl="1">
              <a:buFont typeface="Wingdings" panose="05000000000000000000" pitchFamily="2" charset="2"/>
              <a:buChar char="§"/>
            </a:pPr>
            <a:endParaRPr lang="en-US" sz="1600" dirty="0">
              <a:solidFill>
                <a:srgbClr val="172B4D"/>
              </a:solidFill>
              <a:latin typeface="+mn-lt"/>
            </a:endParaRPr>
          </a:p>
        </p:txBody>
      </p:sp>
      <p:pic>
        <p:nvPicPr>
          <p:cNvPr id="5" name="Picture 4">
            <a:extLst>
              <a:ext uri="{FF2B5EF4-FFF2-40B4-BE49-F238E27FC236}">
                <a16:creationId xmlns:a16="http://schemas.microsoft.com/office/drawing/2014/main" id="{FD2D349A-427C-5A22-6126-18BDF600271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98866" y="1668026"/>
            <a:ext cx="6116995" cy="3481754"/>
          </a:xfrm>
          <a:prstGeom prst="rect">
            <a:avLst/>
          </a:prstGeom>
          <a:noFill/>
          <a:ln>
            <a:noFill/>
          </a:ln>
        </p:spPr>
      </p:pic>
      <p:pic>
        <p:nvPicPr>
          <p:cNvPr id="8" name="Picture 7">
            <a:extLst>
              <a:ext uri="{FF2B5EF4-FFF2-40B4-BE49-F238E27FC236}">
                <a16:creationId xmlns:a16="http://schemas.microsoft.com/office/drawing/2014/main" id="{76AF347E-2E15-EE02-C575-90B4F4ECADB6}"/>
              </a:ext>
            </a:extLst>
          </p:cNvPr>
          <p:cNvPicPr/>
          <p:nvPr/>
        </p:nvPicPr>
        <p:blipFill rotWithShape="1">
          <a:blip r:embed="rId4" cstate="print">
            <a:alphaModFix amt="70000"/>
            <a:extLst>
              <a:ext uri="{28A0092B-C50C-407E-A947-70E740481C1C}">
                <a14:useLocalDpi xmlns:a14="http://schemas.microsoft.com/office/drawing/2010/main" val="0"/>
              </a:ext>
            </a:extLst>
          </a:blip>
          <a:srcRect l="15418" t="11330" r="15125" b="7614"/>
          <a:stretch/>
        </p:blipFill>
        <p:spPr bwMode="auto">
          <a:xfrm>
            <a:off x="6938388" y="2120202"/>
            <a:ext cx="4325815" cy="2763439"/>
          </a:xfrm>
          <a:prstGeom prst="rect">
            <a:avLst/>
          </a:prstGeom>
          <a:noFill/>
          <a:ln>
            <a:noFill/>
          </a:ln>
        </p:spPr>
      </p:pic>
      <p:sp>
        <p:nvSpPr>
          <p:cNvPr id="6" name="TextBox 5">
            <a:extLst>
              <a:ext uri="{FF2B5EF4-FFF2-40B4-BE49-F238E27FC236}">
                <a16:creationId xmlns:a16="http://schemas.microsoft.com/office/drawing/2014/main" id="{68E76F77-6BBB-0D7A-89AA-5E2AD533C9B0}"/>
              </a:ext>
            </a:extLst>
          </p:cNvPr>
          <p:cNvSpPr txBox="1"/>
          <p:nvPr/>
        </p:nvSpPr>
        <p:spPr>
          <a:xfrm>
            <a:off x="7933175" y="2823587"/>
            <a:ext cx="864157" cy="523220"/>
          </a:xfrm>
          <a:prstGeom prst="rect">
            <a:avLst/>
          </a:prstGeom>
          <a:solidFill>
            <a:schemeClr val="tx2"/>
          </a:solidFill>
        </p:spPr>
        <p:txBody>
          <a:bodyPr wrap="square" rtlCol="0">
            <a:spAutoFit/>
          </a:bodyPr>
          <a:lstStyle/>
          <a:p>
            <a:r>
              <a:rPr lang="en-US" sz="1400" dirty="0"/>
              <a:t>3-day volume</a:t>
            </a:r>
          </a:p>
        </p:txBody>
      </p:sp>
    </p:spTree>
    <p:extLst>
      <p:ext uri="{BB962C8B-B14F-4D97-AF65-F5344CB8AC3E}">
        <p14:creationId xmlns:p14="http://schemas.microsoft.com/office/powerpoint/2010/main" val="3296575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80359F-177E-E55A-B609-06518E9027F0}"/>
              </a:ext>
            </a:extLst>
          </p:cNvPr>
          <p:cNvSpPr>
            <a:spLocks noGrp="1"/>
          </p:cNvSpPr>
          <p:nvPr>
            <p:ph type="title"/>
          </p:nvPr>
        </p:nvSpPr>
        <p:spPr/>
        <p:txBody>
          <a:bodyPr/>
          <a:lstStyle/>
          <a:p>
            <a:pPr algn="ctr"/>
            <a:r>
              <a:rPr lang="en-US" sz="3200" dirty="0">
                <a:solidFill>
                  <a:schemeClr val="tx1"/>
                </a:solidFill>
                <a:latin typeface="+mn-lt"/>
              </a:rPr>
              <a:t>Ensemble Forecast Processor</a:t>
            </a:r>
            <a:endParaRPr lang="en-US" dirty="0">
              <a:solidFill>
                <a:schemeClr val="tx1"/>
              </a:solidFill>
              <a:latin typeface="+mn-lt"/>
            </a:endParaRPr>
          </a:p>
        </p:txBody>
      </p:sp>
      <p:sp>
        <p:nvSpPr>
          <p:cNvPr id="4" name="Content Placeholder 2">
            <a:extLst>
              <a:ext uri="{FF2B5EF4-FFF2-40B4-BE49-F238E27FC236}">
                <a16:creationId xmlns:a16="http://schemas.microsoft.com/office/drawing/2014/main" id="{6CC53C46-39CB-546D-C365-905A2FAC1A43}"/>
              </a:ext>
            </a:extLst>
          </p:cNvPr>
          <p:cNvSpPr txBox="1">
            <a:spLocks/>
          </p:cNvSpPr>
          <p:nvPr/>
        </p:nvSpPr>
        <p:spPr>
          <a:xfrm>
            <a:off x="391269" y="1103764"/>
            <a:ext cx="5350770" cy="5459268"/>
          </a:xfrm>
          <a:prstGeom prst="rect">
            <a:avLst/>
          </a:prstGeom>
        </p:spPr>
        <p:txBody>
          <a:bodyPr>
            <a:normAutofit/>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endParaRPr lang="en-US" sz="1600" dirty="0">
              <a:solidFill>
                <a:srgbClr val="172B4D"/>
              </a:solidFill>
              <a:latin typeface="+mn-lt"/>
            </a:endParaRPr>
          </a:p>
        </p:txBody>
      </p:sp>
      <p:sp>
        <p:nvSpPr>
          <p:cNvPr id="2" name="Content Placeholder 2">
            <a:extLst>
              <a:ext uri="{FF2B5EF4-FFF2-40B4-BE49-F238E27FC236}">
                <a16:creationId xmlns:a16="http://schemas.microsoft.com/office/drawing/2014/main" id="{7D686E6E-13C9-64D7-574B-C91212B1F022}"/>
              </a:ext>
            </a:extLst>
          </p:cNvPr>
          <p:cNvSpPr txBox="1">
            <a:spLocks/>
          </p:cNvSpPr>
          <p:nvPr/>
        </p:nvSpPr>
        <p:spPr>
          <a:xfrm>
            <a:off x="162669" y="937777"/>
            <a:ext cx="4783705" cy="5459268"/>
          </a:xfrm>
          <a:prstGeom prst="rect">
            <a:avLst/>
          </a:prstGeom>
        </p:spPr>
        <p:txBody>
          <a:bodyPr>
            <a:normAutofit/>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marL="0" lvl="1" indent="0">
              <a:buNone/>
            </a:pPr>
            <a:r>
              <a:rPr lang="en-US" sz="2000" b="1" dirty="0">
                <a:solidFill>
                  <a:schemeClr val="tx1"/>
                </a:solidFill>
                <a:latin typeface="+mn-lt"/>
              </a:rPr>
              <a:t>Scalar Metrics:</a:t>
            </a:r>
          </a:p>
          <a:p>
            <a:pPr lvl="1">
              <a:buFont typeface="Wingdings" panose="05000000000000000000" pitchFamily="2" charset="2"/>
              <a:buChar char="§"/>
            </a:pPr>
            <a:endParaRPr lang="en-US" sz="2000" dirty="0">
              <a:solidFill>
                <a:schemeClr val="tx1"/>
              </a:solidFill>
              <a:latin typeface="+mn-lt"/>
            </a:endParaRPr>
          </a:p>
          <a:p>
            <a:pPr lvl="1">
              <a:buFont typeface="Wingdings" panose="05000000000000000000" pitchFamily="2" charset="2"/>
              <a:buChar char="§"/>
            </a:pPr>
            <a:r>
              <a:rPr lang="en-US" sz="2000" dirty="0">
                <a:solidFill>
                  <a:schemeClr val="tx1"/>
                </a:solidFill>
              </a:rPr>
              <a:t>Can be used to influence rules in HEC-ResSim alternatives </a:t>
            </a:r>
          </a:p>
          <a:p>
            <a:pPr lvl="1">
              <a:buFont typeface="Wingdings" panose="05000000000000000000" pitchFamily="2" charset="2"/>
              <a:buChar char="§"/>
            </a:pPr>
            <a:r>
              <a:rPr lang="en-US" sz="2000" dirty="0">
                <a:solidFill>
                  <a:schemeClr val="tx1"/>
                </a:solidFill>
              </a:rPr>
              <a:t>User defined durations and percentiles</a:t>
            </a:r>
          </a:p>
          <a:p>
            <a:pPr lvl="1">
              <a:buFont typeface="Wingdings" panose="05000000000000000000" pitchFamily="2" charset="2"/>
              <a:buChar char="§"/>
            </a:pPr>
            <a:r>
              <a:rPr lang="en-US" sz="2000" dirty="0">
                <a:solidFill>
                  <a:schemeClr val="tx1"/>
                </a:solidFill>
              </a:rPr>
              <a:t>Based on Prado FIRO case study approach</a:t>
            </a:r>
          </a:p>
          <a:p>
            <a:pPr lvl="1">
              <a:buFont typeface="Wingdings" panose="05000000000000000000" pitchFamily="2" charset="2"/>
              <a:buChar char="§"/>
            </a:pPr>
            <a:r>
              <a:rPr lang="en-US" sz="2000" dirty="0">
                <a:solidFill>
                  <a:schemeClr val="tx1"/>
                </a:solidFill>
              </a:rPr>
              <a:t>Scalar values saved to the </a:t>
            </a:r>
            <a:r>
              <a:rPr lang="en-US" sz="2000" dirty="0" err="1">
                <a:solidFill>
                  <a:schemeClr val="tx1"/>
                </a:solidFill>
              </a:rPr>
              <a:t>forecast.dss</a:t>
            </a:r>
            <a:r>
              <a:rPr lang="en-US" sz="2000" dirty="0">
                <a:solidFill>
                  <a:schemeClr val="tx1"/>
                </a:solidFill>
              </a:rPr>
              <a:t> file</a:t>
            </a:r>
          </a:p>
          <a:p>
            <a:pPr lvl="1">
              <a:buFont typeface="Wingdings" panose="05000000000000000000" pitchFamily="2" charset="2"/>
              <a:buChar char="§"/>
            </a:pPr>
            <a:endParaRPr lang="en-US" sz="2000" dirty="0">
              <a:solidFill>
                <a:srgbClr val="172B4D"/>
              </a:solidFill>
              <a:latin typeface="+mn-lt"/>
            </a:endParaRPr>
          </a:p>
          <a:p>
            <a:pPr lvl="1">
              <a:buFont typeface="Wingdings" panose="05000000000000000000" pitchFamily="2" charset="2"/>
              <a:buChar char="§"/>
            </a:pPr>
            <a:endParaRPr lang="en-US" sz="2000" dirty="0">
              <a:solidFill>
                <a:srgbClr val="172B4D"/>
              </a:solidFill>
              <a:latin typeface="+mn-lt"/>
            </a:endParaRPr>
          </a:p>
        </p:txBody>
      </p:sp>
      <p:pic>
        <p:nvPicPr>
          <p:cNvPr id="9" name="Picture 8">
            <a:extLst>
              <a:ext uri="{FF2B5EF4-FFF2-40B4-BE49-F238E27FC236}">
                <a16:creationId xmlns:a16="http://schemas.microsoft.com/office/drawing/2014/main" id="{A0D19A29-0443-E9D1-9997-1B132EC0544B}"/>
              </a:ext>
            </a:extLst>
          </p:cNvPr>
          <p:cNvPicPr>
            <a:picLocks noChangeAspect="1"/>
          </p:cNvPicPr>
          <p:nvPr/>
        </p:nvPicPr>
        <p:blipFill>
          <a:blip r:embed="rId3"/>
          <a:stretch>
            <a:fillRect/>
          </a:stretch>
        </p:blipFill>
        <p:spPr>
          <a:xfrm>
            <a:off x="4946374" y="764682"/>
            <a:ext cx="6151318" cy="3995414"/>
          </a:xfrm>
          <a:prstGeom prst="rect">
            <a:avLst/>
          </a:prstGeom>
          <a:ln>
            <a:solidFill>
              <a:schemeClr val="tx1"/>
            </a:solidFill>
          </a:ln>
        </p:spPr>
      </p:pic>
      <p:pic>
        <p:nvPicPr>
          <p:cNvPr id="8" name="Picture 7">
            <a:extLst>
              <a:ext uri="{FF2B5EF4-FFF2-40B4-BE49-F238E27FC236}">
                <a16:creationId xmlns:a16="http://schemas.microsoft.com/office/drawing/2014/main" id="{C67A593C-F3BD-3899-B556-3EF586FCBC01}"/>
              </a:ext>
            </a:extLst>
          </p:cNvPr>
          <p:cNvPicPr>
            <a:picLocks noChangeAspect="1"/>
          </p:cNvPicPr>
          <p:nvPr/>
        </p:nvPicPr>
        <p:blipFill>
          <a:blip r:embed="rId4"/>
          <a:stretch>
            <a:fillRect/>
          </a:stretch>
        </p:blipFill>
        <p:spPr>
          <a:xfrm>
            <a:off x="1825956" y="4044177"/>
            <a:ext cx="8540087" cy="2703240"/>
          </a:xfrm>
          <a:prstGeom prst="rect">
            <a:avLst/>
          </a:prstGeom>
          <a:ln>
            <a:solidFill>
              <a:schemeClr val="tx1"/>
            </a:solidFill>
          </a:ln>
        </p:spPr>
      </p:pic>
    </p:spTree>
    <p:extLst>
      <p:ext uri="{BB962C8B-B14F-4D97-AF65-F5344CB8AC3E}">
        <p14:creationId xmlns:p14="http://schemas.microsoft.com/office/powerpoint/2010/main" val="4588914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80359F-177E-E55A-B609-06518E9027F0}"/>
              </a:ext>
            </a:extLst>
          </p:cNvPr>
          <p:cNvSpPr>
            <a:spLocks noGrp="1"/>
          </p:cNvSpPr>
          <p:nvPr>
            <p:ph type="title"/>
          </p:nvPr>
        </p:nvSpPr>
        <p:spPr/>
        <p:txBody>
          <a:bodyPr/>
          <a:lstStyle/>
          <a:p>
            <a:pPr algn="ctr"/>
            <a:r>
              <a:rPr lang="en-US" sz="3200" dirty="0">
                <a:solidFill>
                  <a:schemeClr val="tx1"/>
                </a:solidFill>
                <a:latin typeface="+mn-lt"/>
              </a:rPr>
              <a:t>Ensemble Forecast Processor</a:t>
            </a:r>
            <a:endParaRPr lang="en-US" dirty="0">
              <a:solidFill>
                <a:schemeClr val="tx1"/>
              </a:solidFill>
              <a:latin typeface="+mn-lt"/>
            </a:endParaRPr>
          </a:p>
        </p:txBody>
      </p:sp>
      <p:sp>
        <p:nvSpPr>
          <p:cNvPr id="4" name="Content Placeholder 2">
            <a:extLst>
              <a:ext uri="{FF2B5EF4-FFF2-40B4-BE49-F238E27FC236}">
                <a16:creationId xmlns:a16="http://schemas.microsoft.com/office/drawing/2014/main" id="{6CC53C46-39CB-546D-C365-905A2FAC1A43}"/>
              </a:ext>
            </a:extLst>
          </p:cNvPr>
          <p:cNvSpPr txBox="1">
            <a:spLocks/>
          </p:cNvSpPr>
          <p:nvPr/>
        </p:nvSpPr>
        <p:spPr>
          <a:xfrm>
            <a:off x="391269" y="1103764"/>
            <a:ext cx="5350770" cy="5459268"/>
          </a:xfrm>
          <a:prstGeom prst="rect">
            <a:avLst/>
          </a:prstGeom>
        </p:spPr>
        <p:txBody>
          <a:bodyPr>
            <a:normAutofit/>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endParaRPr lang="en-US" sz="1600" dirty="0">
              <a:solidFill>
                <a:srgbClr val="172B4D"/>
              </a:solidFill>
              <a:latin typeface="+mn-lt"/>
            </a:endParaRPr>
          </a:p>
        </p:txBody>
      </p:sp>
      <p:sp>
        <p:nvSpPr>
          <p:cNvPr id="2" name="Content Placeholder 2">
            <a:extLst>
              <a:ext uri="{FF2B5EF4-FFF2-40B4-BE49-F238E27FC236}">
                <a16:creationId xmlns:a16="http://schemas.microsoft.com/office/drawing/2014/main" id="{7D686E6E-13C9-64D7-574B-C91212B1F022}"/>
              </a:ext>
            </a:extLst>
          </p:cNvPr>
          <p:cNvSpPr txBox="1">
            <a:spLocks/>
          </p:cNvSpPr>
          <p:nvPr/>
        </p:nvSpPr>
        <p:spPr>
          <a:xfrm>
            <a:off x="266700" y="1054427"/>
            <a:ext cx="4783705" cy="5459268"/>
          </a:xfrm>
          <a:prstGeom prst="rect">
            <a:avLst/>
          </a:prstGeom>
        </p:spPr>
        <p:txBody>
          <a:bodyPr>
            <a:normAutofit/>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marL="0" lvl="1" indent="0">
              <a:buNone/>
            </a:pPr>
            <a:r>
              <a:rPr lang="en-US" sz="2000" b="1" dirty="0">
                <a:solidFill>
                  <a:schemeClr val="tx1"/>
                </a:solidFill>
                <a:latin typeface="+mn-lt"/>
              </a:rPr>
              <a:t>Time Series:</a:t>
            </a:r>
          </a:p>
          <a:p>
            <a:pPr lvl="1">
              <a:buFont typeface="Wingdings" panose="05000000000000000000" pitchFamily="2" charset="2"/>
              <a:buChar char="§"/>
            </a:pPr>
            <a:endParaRPr lang="en-US" sz="2000" dirty="0">
              <a:solidFill>
                <a:schemeClr val="tx1"/>
              </a:solidFill>
              <a:latin typeface="+mn-lt"/>
            </a:endParaRPr>
          </a:p>
          <a:p>
            <a:pPr lvl="1">
              <a:buFont typeface="Wingdings" panose="05000000000000000000" pitchFamily="2" charset="2"/>
              <a:buChar char="§"/>
            </a:pPr>
            <a:r>
              <a:rPr lang="en-US" sz="2000" dirty="0">
                <a:solidFill>
                  <a:schemeClr val="tx1"/>
                </a:solidFill>
                <a:latin typeface="+mn-lt"/>
              </a:rPr>
              <a:t>Allow for reduced number of ensemble members to be used for input to other models</a:t>
            </a:r>
          </a:p>
          <a:p>
            <a:pPr lvl="1">
              <a:buFont typeface="Wingdings" panose="05000000000000000000" pitchFamily="2" charset="2"/>
              <a:buChar char="§"/>
            </a:pPr>
            <a:endParaRPr lang="en-US" sz="2000" dirty="0">
              <a:solidFill>
                <a:schemeClr val="tx1"/>
              </a:solidFill>
              <a:latin typeface="+mn-lt"/>
            </a:endParaRPr>
          </a:p>
          <a:p>
            <a:pPr lvl="1">
              <a:buFont typeface="Wingdings" panose="05000000000000000000" pitchFamily="2" charset="2"/>
              <a:buChar char="§"/>
            </a:pPr>
            <a:r>
              <a:rPr lang="en-US" sz="2000" dirty="0">
                <a:solidFill>
                  <a:schemeClr val="tx1"/>
                </a:solidFill>
                <a:latin typeface="+mn-lt"/>
              </a:rPr>
              <a:t>For a chosen metric(s), returns the specific ensemble member that has the closest volume</a:t>
            </a:r>
          </a:p>
          <a:p>
            <a:pPr lvl="1">
              <a:buFont typeface="Wingdings" panose="05000000000000000000" pitchFamily="2" charset="2"/>
              <a:buChar char="§"/>
            </a:pPr>
            <a:endParaRPr lang="en-US" sz="2000" dirty="0">
              <a:solidFill>
                <a:schemeClr val="tx1"/>
              </a:solidFill>
              <a:latin typeface="+mn-lt"/>
            </a:endParaRPr>
          </a:p>
          <a:p>
            <a:pPr lvl="1">
              <a:buFont typeface="Wingdings" panose="05000000000000000000" pitchFamily="2" charset="2"/>
              <a:buChar char="§"/>
            </a:pPr>
            <a:r>
              <a:rPr lang="en-US" sz="2000" dirty="0">
                <a:solidFill>
                  <a:schemeClr val="tx1"/>
                </a:solidFill>
                <a:latin typeface="+mn-lt"/>
              </a:rPr>
              <a:t>Merges observed time series with the returned ensemble member; time series saved to the </a:t>
            </a:r>
            <a:r>
              <a:rPr lang="en-US" sz="2000" dirty="0" err="1">
                <a:solidFill>
                  <a:schemeClr val="tx1"/>
                </a:solidFill>
                <a:latin typeface="+mn-lt"/>
              </a:rPr>
              <a:t>forecast.dss</a:t>
            </a:r>
            <a:r>
              <a:rPr lang="en-US" sz="2000" dirty="0">
                <a:solidFill>
                  <a:schemeClr val="tx1"/>
                </a:solidFill>
                <a:latin typeface="+mn-lt"/>
              </a:rPr>
              <a:t> file</a:t>
            </a:r>
          </a:p>
          <a:p>
            <a:pPr lvl="1">
              <a:buFont typeface="Wingdings" panose="05000000000000000000" pitchFamily="2" charset="2"/>
              <a:buChar char="§"/>
            </a:pPr>
            <a:endParaRPr lang="en-US" sz="2000" dirty="0">
              <a:solidFill>
                <a:srgbClr val="172B4D"/>
              </a:solidFill>
              <a:latin typeface="+mn-lt"/>
            </a:endParaRPr>
          </a:p>
        </p:txBody>
      </p:sp>
      <p:pic>
        <p:nvPicPr>
          <p:cNvPr id="5" name="Picture 4">
            <a:extLst>
              <a:ext uri="{FF2B5EF4-FFF2-40B4-BE49-F238E27FC236}">
                <a16:creationId xmlns:a16="http://schemas.microsoft.com/office/drawing/2014/main" id="{B7882528-AA7B-F418-E65E-8A52F8DC00A8}"/>
              </a:ext>
            </a:extLst>
          </p:cNvPr>
          <p:cNvPicPr>
            <a:picLocks noChangeAspect="1"/>
          </p:cNvPicPr>
          <p:nvPr/>
        </p:nvPicPr>
        <p:blipFill>
          <a:blip r:embed="rId3"/>
          <a:stretch>
            <a:fillRect/>
          </a:stretch>
        </p:blipFill>
        <p:spPr>
          <a:xfrm>
            <a:off x="5174974" y="750361"/>
            <a:ext cx="6151318" cy="3995414"/>
          </a:xfrm>
          <a:prstGeom prst="rect">
            <a:avLst/>
          </a:prstGeom>
          <a:ln>
            <a:solidFill>
              <a:schemeClr val="tx1"/>
            </a:solidFill>
          </a:ln>
        </p:spPr>
      </p:pic>
      <p:sp>
        <p:nvSpPr>
          <p:cNvPr id="6" name="Rectangle 5">
            <a:extLst>
              <a:ext uri="{FF2B5EF4-FFF2-40B4-BE49-F238E27FC236}">
                <a16:creationId xmlns:a16="http://schemas.microsoft.com/office/drawing/2014/main" id="{F4896E4B-61E2-2375-E347-BDFABA3E8AE2}"/>
              </a:ext>
            </a:extLst>
          </p:cNvPr>
          <p:cNvSpPr/>
          <p:nvPr/>
        </p:nvSpPr>
        <p:spPr>
          <a:xfrm>
            <a:off x="6361541" y="2426677"/>
            <a:ext cx="3778181" cy="401934"/>
          </a:xfrm>
          <a:prstGeom prst="rect">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B8D36BF5-2A1B-1621-BCD0-E3CFA3126289}"/>
              </a:ext>
            </a:extLst>
          </p:cNvPr>
          <p:cNvPicPr>
            <a:picLocks noChangeAspect="1"/>
          </p:cNvPicPr>
          <p:nvPr/>
        </p:nvPicPr>
        <p:blipFill>
          <a:blip r:embed="rId4"/>
          <a:stretch>
            <a:fillRect/>
          </a:stretch>
        </p:blipFill>
        <p:spPr>
          <a:xfrm>
            <a:off x="4973338" y="4064806"/>
            <a:ext cx="6554589" cy="2594018"/>
          </a:xfrm>
          <a:prstGeom prst="rect">
            <a:avLst/>
          </a:prstGeom>
          <a:ln>
            <a:solidFill>
              <a:schemeClr val="tx1"/>
            </a:solidFill>
          </a:ln>
        </p:spPr>
      </p:pic>
    </p:spTree>
    <p:extLst>
      <p:ext uri="{BB962C8B-B14F-4D97-AF65-F5344CB8AC3E}">
        <p14:creationId xmlns:p14="http://schemas.microsoft.com/office/powerpoint/2010/main" val="32949934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8A0CF-EC9C-579A-B572-9A1B2F9E57E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DA12AC6-10D0-D9E9-4C7E-F555BB906B81}"/>
              </a:ext>
            </a:extLst>
          </p:cNvPr>
          <p:cNvSpPr>
            <a:spLocks noGrp="1"/>
          </p:cNvSpPr>
          <p:nvPr>
            <p:ph type="title"/>
          </p:nvPr>
        </p:nvSpPr>
        <p:spPr/>
        <p:txBody>
          <a:bodyPr/>
          <a:lstStyle/>
          <a:p>
            <a:pPr algn="ctr"/>
            <a:r>
              <a:rPr lang="en-US" sz="3200" dirty="0">
                <a:solidFill>
                  <a:schemeClr val="tx1"/>
                </a:solidFill>
                <a:latin typeface="+mn-lt"/>
              </a:rPr>
              <a:t>Ensemble Forecast Processor (EFP)</a:t>
            </a:r>
            <a:endParaRPr lang="en-US" dirty="0">
              <a:solidFill>
                <a:schemeClr val="tx1"/>
              </a:solidFill>
              <a:latin typeface="+mn-lt"/>
            </a:endParaRPr>
          </a:p>
        </p:txBody>
      </p:sp>
      <p:sp>
        <p:nvSpPr>
          <p:cNvPr id="4" name="Content Placeholder 2">
            <a:extLst>
              <a:ext uri="{FF2B5EF4-FFF2-40B4-BE49-F238E27FC236}">
                <a16:creationId xmlns:a16="http://schemas.microsoft.com/office/drawing/2014/main" id="{1FDABAE2-C56D-5372-DA72-09407F11B8B0}"/>
              </a:ext>
            </a:extLst>
          </p:cNvPr>
          <p:cNvSpPr txBox="1">
            <a:spLocks/>
          </p:cNvSpPr>
          <p:nvPr/>
        </p:nvSpPr>
        <p:spPr>
          <a:xfrm>
            <a:off x="391269" y="1103764"/>
            <a:ext cx="5350770" cy="5459268"/>
          </a:xfrm>
          <a:prstGeom prst="rect">
            <a:avLst/>
          </a:prstGeom>
        </p:spPr>
        <p:txBody>
          <a:bodyPr>
            <a:normAutofit/>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endParaRPr lang="en-US" sz="1600" dirty="0">
              <a:solidFill>
                <a:srgbClr val="172B4D"/>
              </a:solidFill>
              <a:latin typeface="+mn-lt"/>
            </a:endParaRPr>
          </a:p>
        </p:txBody>
      </p:sp>
      <p:pic>
        <p:nvPicPr>
          <p:cNvPr id="178" name="Picture 177">
            <a:extLst>
              <a:ext uri="{FF2B5EF4-FFF2-40B4-BE49-F238E27FC236}">
                <a16:creationId xmlns:a16="http://schemas.microsoft.com/office/drawing/2014/main" id="{3DD2BAB7-2CC0-21F1-4BA2-00B83DB28FD8}"/>
              </a:ext>
            </a:extLst>
          </p:cNvPr>
          <p:cNvPicPr>
            <a:picLocks noChangeAspect="1"/>
          </p:cNvPicPr>
          <p:nvPr/>
        </p:nvPicPr>
        <p:blipFill>
          <a:blip r:embed="rId3"/>
          <a:stretch>
            <a:fillRect/>
          </a:stretch>
        </p:blipFill>
        <p:spPr>
          <a:xfrm>
            <a:off x="459631" y="1353825"/>
            <a:ext cx="11341100" cy="5159777"/>
          </a:xfrm>
          <a:prstGeom prst="rect">
            <a:avLst/>
          </a:prstGeom>
        </p:spPr>
      </p:pic>
    </p:spTree>
    <p:extLst>
      <p:ext uri="{BB962C8B-B14F-4D97-AF65-F5344CB8AC3E}">
        <p14:creationId xmlns:p14="http://schemas.microsoft.com/office/powerpoint/2010/main" val="1273877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EFC9A5-4C17-E10F-2137-3DD463482EA6}"/>
              </a:ext>
            </a:extLst>
          </p:cNvPr>
          <p:cNvSpPr>
            <a:spLocks noGrp="1"/>
          </p:cNvSpPr>
          <p:nvPr>
            <p:ph type="title"/>
          </p:nvPr>
        </p:nvSpPr>
        <p:spPr/>
        <p:txBody>
          <a:bodyPr/>
          <a:lstStyle/>
          <a:p>
            <a:pPr algn="ctr"/>
            <a:r>
              <a:rPr lang="en-US" dirty="0"/>
              <a:t>Summarized ensemble forecast</a:t>
            </a:r>
          </a:p>
        </p:txBody>
      </p:sp>
      <p:grpSp>
        <p:nvGrpSpPr>
          <p:cNvPr id="14" name="Group 13">
            <a:extLst>
              <a:ext uri="{FF2B5EF4-FFF2-40B4-BE49-F238E27FC236}">
                <a16:creationId xmlns:a16="http://schemas.microsoft.com/office/drawing/2014/main" id="{369628A9-7093-0523-8F75-F0F0E9233F7A}"/>
              </a:ext>
            </a:extLst>
          </p:cNvPr>
          <p:cNvGrpSpPr/>
          <p:nvPr/>
        </p:nvGrpSpPr>
        <p:grpSpPr>
          <a:xfrm>
            <a:off x="551778" y="954744"/>
            <a:ext cx="1048870" cy="1470211"/>
            <a:chOff x="582706" y="1228164"/>
            <a:chExt cx="1048870" cy="1470211"/>
          </a:xfrm>
        </p:grpSpPr>
        <p:sp>
          <p:nvSpPr>
            <p:cNvPr id="12" name="Cylinder 11">
              <a:extLst>
                <a:ext uri="{FF2B5EF4-FFF2-40B4-BE49-F238E27FC236}">
                  <a16:creationId xmlns:a16="http://schemas.microsoft.com/office/drawing/2014/main" id="{523DA28E-F136-AB34-2D36-0BFA03DC17AE}"/>
                </a:ext>
              </a:extLst>
            </p:cNvPr>
            <p:cNvSpPr/>
            <p:nvPr/>
          </p:nvSpPr>
          <p:spPr>
            <a:xfrm>
              <a:off x="582706" y="1228164"/>
              <a:ext cx="1048870" cy="1470211"/>
            </a:xfrm>
            <a:prstGeom prst="can">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41683399-FC44-313E-41B4-A456384AEAD7}"/>
                </a:ext>
              </a:extLst>
            </p:cNvPr>
            <p:cNvSpPr txBox="1"/>
            <p:nvPr/>
          </p:nvSpPr>
          <p:spPr>
            <a:xfrm>
              <a:off x="681317" y="1568858"/>
              <a:ext cx="851647" cy="923330"/>
            </a:xfrm>
            <a:prstGeom prst="rect">
              <a:avLst/>
            </a:prstGeom>
            <a:noFill/>
          </p:spPr>
          <p:txBody>
            <a:bodyPr wrap="square" rtlCol="0">
              <a:spAutoFit/>
            </a:bodyPr>
            <a:lstStyle/>
            <a:p>
              <a:pPr algn="ctr"/>
              <a:r>
                <a:rPr lang="en-US" b="1" dirty="0"/>
                <a:t>Raw</a:t>
              </a:r>
            </a:p>
            <a:p>
              <a:pPr algn="ctr"/>
              <a:r>
                <a:rPr lang="en-US" b="1" dirty="0"/>
                <a:t>HEFS Data</a:t>
              </a:r>
            </a:p>
          </p:txBody>
        </p:sp>
      </p:grpSp>
      <p:cxnSp>
        <p:nvCxnSpPr>
          <p:cNvPr id="41" name="Straight Arrow Connector 40">
            <a:extLst>
              <a:ext uri="{FF2B5EF4-FFF2-40B4-BE49-F238E27FC236}">
                <a16:creationId xmlns:a16="http://schemas.microsoft.com/office/drawing/2014/main" id="{131C1000-1EE3-E07B-6FFF-EEC9864A7B30}"/>
              </a:ext>
            </a:extLst>
          </p:cNvPr>
          <p:cNvCxnSpPr>
            <a:cxnSpLocks/>
          </p:cNvCxnSpPr>
          <p:nvPr/>
        </p:nvCxnSpPr>
        <p:spPr>
          <a:xfrm flipV="1">
            <a:off x="1628131" y="1453789"/>
            <a:ext cx="2776205" cy="931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FA07BD09-9582-C67B-1C6C-728B4FC23130}"/>
              </a:ext>
            </a:extLst>
          </p:cNvPr>
          <p:cNvGrpSpPr/>
          <p:nvPr/>
        </p:nvGrpSpPr>
        <p:grpSpPr>
          <a:xfrm>
            <a:off x="4431819" y="991866"/>
            <a:ext cx="2870175" cy="926196"/>
            <a:chOff x="3890682" y="1138519"/>
            <a:chExt cx="2205318" cy="1102658"/>
          </a:xfrm>
        </p:grpSpPr>
        <p:sp>
          <p:nvSpPr>
            <p:cNvPr id="4" name="Rectangle 3">
              <a:extLst>
                <a:ext uri="{FF2B5EF4-FFF2-40B4-BE49-F238E27FC236}">
                  <a16:creationId xmlns:a16="http://schemas.microsoft.com/office/drawing/2014/main" id="{9C453C27-90E9-8E7D-ACC6-CFA5FB28B8B6}"/>
                </a:ext>
              </a:extLst>
            </p:cNvPr>
            <p:cNvSpPr/>
            <p:nvPr/>
          </p:nvSpPr>
          <p:spPr>
            <a:xfrm>
              <a:off x="3890682" y="1138519"/>
              <a:ext cx="2205318" cy="1102658"/>
            </a:xfrm>
            <a:prstGeom prst="rect">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Content Placeholder 1">
              <a:extLst>
                <a:ext uri="{FF2B5EF4-FFF2-40B4-BE49-F238E27FC236}">
                  <a16:creationId xmlns:a16="http://schemas.microsoft.com/office/drawing/2014/main" id="{709F0C5A-E36F-6F91-8B72-CF1468A661D2}"/>
                </a:ext>
              </a:extLst>
            </p:cNvPr>
            <p:cNvSpPr txBox="1">
              <a:spLocks/>
            </p:cNvSpPr>
            <p:nvPr/>
          </p:nvSpPr>
          <p:spPr bwMode="auto">
            <a:xfrm>
              <a:off x="4225641" y="1454446"/>
              <a:ext cx="1391965" cy="596310"/>
            </a:xfrm>
            <a:prstGeom prst="rect">
              <a:avLst/>
            </a:prstGeom>
            <a:solidFill>
              <a:schemeClr val="tx2"/>
            </a:solid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algn="ctr"/>
              <a:r>
                <a:rPr lang="en-US" sz="1800" b="1" dirty="0">
                  <a:solidFill>
                    <a:schemeClr val="tx1"/>
                  </a:solidFill>
                </a:rPr>
                <a:t>Extract</a:t>
              </a:r>
              <a:endParaRPr lang="en-US" sz="1600" b="1" dirty="0">
                <a:solidFill>
                  <a:schemeClr val="tx1"/>
                </a:solidFill>
              </a:endParaRPr>
            </a:p>
          </p:txBody>
        </p:sp>
      </p:grpSp>
      <p:sp>
        <p:nvSpPr>
          <p:cNvPr id="17" name="Content Placeholder 1">
            <a:extLst>
              <a:ext uri="{FF2B5EF4-FFF2-40B4-BE49-F238E27FC236}">
                <a16:creationId xmlns:a16="http://schemas.microsoft.com/office/drawing/2014/main" id="{C61CA795-F104-BC52-B57E-024759E430CB}"/>
              </a:ext>
            </a:extLst>
          </p:cNvPr>
          <p:cNvSpPr txBox="1">
            <a:spLocks/>
          </p:cNvSpPr>
          <p:nvPr/>
        </p:nvSpPr>
        <p:spPr bwMode="auto">
          <a:xfrm>
            <a:off x="4380580" y="3522785"/>
            <a:ext cx="3150914" cy="839654"/>
          </a:xfrm>
          <a:prstGeom prst="rect">
            <a:avLst/>
          </a:prstGeom>
          <a:solidFill>
            <a:schemeClr val="tx2"/>
          </a:solid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algn="ctr"/>
            <a:r>
              <a:rPr lang="en-US" sz="1800" b="1" dirty="0">
                <a:solidFill>
                  <a:schemeClr val="tx1"/>
                </a:solidFill>
              </a:rPr>
              <a:t>Ensemble Forecast</a:t>
            </a:r>
          </a:p>
          <a:p>
            <a:pPr algn="ctr"/>
            <a:r>
              <a:rPr lang="en-US" sz="1800" b="1" dirty="0">
                <a:solidFill>
                  <a:schemeClr val="tx1"/>
                </a:solidFill>
              </a:rPr>
              <a:t>Processor (EFP)</a:t>
            </a:r>
            <a:endParaRPr lang="en-US" sz="1600" b="1" dirty="0">
              <a:solidFill>
                <a:schemeClr val="tx1"/>
              </a:solidFill>
            </a:endParaRPr>
          </a:p>
        </p:txBody>
      </p:sp>
      <p:grpSp>
        <p:nvGrpSpPr>
          <p:cNvPr id="25" name="Group 24">
            <a:extLst>
              <a:ext uri="{FF2B5EF4-FFF2-40B4-BE49-F238E27FC236}">
                <a16:creationId xmlns:a16="http://schemas.microsoft.com/office/drawing/2014/main" id="{0AF666DD-42ED-7F37-D80A-36942D83DD69}"/>
              </a:ext>
            </a:extLst>
          </p:cNvPr>
          <p:cNvGrpSpPr/>
          <p:nvPr/>
        </p:nvGrpSpPr>
        <p:grpSpPr>
          <a:xfrm>
            <a:off x="4434840" y="5748935"/>
            <a:ext cx="2870174" cy="933099"/>
            <a:chOff x="3890682" y="5526741"/>
            <a:chExt cx="2205318" cy="1110877"/>
          </a:xfrm>
        </p:grpSpPr>
        <p:sp>
          <p:nvSpPr>
            <p:cNvPr id="8" name="Rectangle 7">
              <a:extLst>
                <a:ext uri="{FF2B5EF4-FFF2-40B4-BE49-F238E27FC236}">
                  <a16:creationId xmlns:a16="http://schemas.microsoft.com/office/drawing/2014/main" id="{F926A197-79DC-7847-7F9E-CEA11D3AE8D6}"/>
                </a:ext>
              </a:extLst>
            </p:cNvPr>
            <p:cNvSpPr/>
            <p:nvPr/>
          </p:nvSpPr>
          <p:spPr>
            <a:xfrm>
              <a:off x="3890682" y="5526741"/>
              <a:ext cx="2205318" cy="1102658"/>
            </a:xfrm>
            <a:prstGeom prst="rect">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Content Placeholder 1">
              <a:extLst>
                <a:ext uri="{FF2B5EF4-FFF2-40B4-BE49-F238E27FC236}">
                  <a16:creationId xmlns:a16="http://schemas.microsoft.com/office/drawing/2014/main" id="{47384D93-A897-3CD7-8CE8-A16A01A0AD1C}"/>
                </a:ext>
              </a:extLst>
            </p:cNvPr>
            <p:cNvSpPr txBox="1">
              <a:spLocks/>
            </p:cNvSpPr>
            <p:nvPr/>
          </p:nvSpPr>
          <p:spPr bwMode="auto">
            <a:xfrm>
              <a:off x="3890682" y="5812707"/>
              <a:ext cx="2205318" cy="82491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algn="ctr"/>
              <a:r>
                <a:rPr lang="en-US" sz="1800" b="1" dirty="0">
                  <a:solidFill>
                    <a:schemeClr val="tx1"/>
                  </a:solidFill>
                </a:rPr>
                <a:t>HEC-RAS + HEC-FIA</a:t>
              </a:r>
              <a:endParaRPr lang="en-US" sz="1600" b="1" dirty="0">
                <a:solidFill>
                  <a:schemeClr val="tx1"/>
                </a:solidFill>
              </a:endParaRPr>
            </a:p>
          </p:txBody>
        </p:sp>
      </p:grpSp>
      <p:grpSp>
        <p:nvGrpSpPr>
          <p:cNvPr id="19" name="Group 18">
            <a:extLst>
              <a:ext uri="{FF2B5EF4-FFF2-40B4-BE49-F238E27FC236}">
                <a16:creationId xmlns:a16="http://schemas.microsoft.com/office/drawing/2014/main" id="{418B19D3-B3B4-9F88-E808-C0B49480C615}"/>
              </a:ext>
            </a:extLst>
          </p:cNvPr>
          <p:cNvGrpSpPr/>
          <p:nvPr/>
        </p:nvGrpSpPr>
        <p:grpSpPr>
          <a:xfrm>
            <a:off x="9969667" y="2207759"/>
            <a:ext cx="2038969" cy="2345757"/>
            <a:chOff x="484094" y="1382465"/>
            <a:chExt cx="1048870" cy="1470211"/>
          </a:xfrm>
        </p:grpSpPr>
        <p:sp>
          <p:nvSpPr>
            <p:cNvPr id="20" name="Cylinder 19">
              <a:extLst>
                <a:ext uri="{FF2B5EF4-FFF2-40B4-BE49-F238E27FC236}">
                  <a16:creationId xmlns:a16="http://schemas.microsoft.com/office/drawing/2014/main" id="{9DEEA46F-7A8D-96AF-7E31-FF6C7C4DF0D4}"/>
                </a:ext>
              </a:extLst>
            </p:cNvPr>
            <p:cNvSpPr/>
            <p:nvPr/>
          </p:nvSpPr>
          <p:spPr>
            <a:xfrm>
              <a:off x="484094" y="1382465"/>
              <a:ext cx="1048870" cy="1470211"/>
            </a:xfrm>
            <a:prstGeom prst="can">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E38A04AC-CB0A-F53E-AE7C-B19AAF605DCF}"/>
                </a:ext>
              </a:extLst>
            </p:cNvPr>
            <p:cNvSpPr txBox="1"/>
            <p:nvPr/>
          </p:nvSpPr>
          <p:spPr>
            <a:xfrm>
              <a:off x="582705" y="2040190"/>
              <a:ext cx="851647" cy="369332"/>
            </a:xfrm>
            <a:prstGeom prst="rect">
              <a:avLst/>
            </a:prstGeom>
            <a:noFill/>
          </p:spPr>
          <p:txBody>
            <a:bodyPr wrap="square" rtlCol="0">
              <a:spAutoFit/>
            </a:bodyPr>
            <a:lstStyle/>
            <a:p>
              <a:pPr algn="ctr"/>
              <a:r>
                <a:rPr lang="en-US" b="1" dirty="0"/>
                <a:t>DSS</a:t>
              </a:r>
            </a:p>
          </p:txBody>
        </p:sp>
      </p:grpSp>
      <p:sp>
        <p:nvSpPr>
          <p:cNvPr id="30" name="TextBox 29">
            <a:extLst>
              <a:ext uri="{FF2B5EF4-FFF2-40B4-BE49-F238E27FC236}">
                <a16:creationId xmlns:a16="http://schemas.microsoft.com/office/drawing/2014/main" id="{D9D151CF-8313-C939-C5A8-EB667EA7E954}"/>
              </a:ext>
            </a:extLst>
          </p:cNvPr>
          <p:cNvSpPr txBox="1"/>
          <p:nvPr/>
        </p:nvSpPr>
        <p:spPr>
          <a:xfrm>
            <a:off x="7809661" y="1090407"/>
            <a:ext cx="2391537" cy="369332"/>
          </a:xfrm>
          <a:prstGeom prst="rect">
            <a:avLst/>
          </a:prstGeom>
          <a:noFill/>
        </p:spPr>
        <p:txBody>
          <a:bodyPr wrap="square" rtlCol="0">
            <a:spAutoFit/>
          </a:bodyPr>
          <a:lstStyle/>
          <a:p>
            <a:r>
              <a:rPr lang="en-US" b="1" dirty="0"/>
              <a:t>Ensemble DSS </a:t>
            </a:r>
          </a:p>
        </p:txBody>
      </p:sp>
      <p:sp>
        <p:nvSpPr>
          <p:cNvPr id="34" name="TextBox 33">
            <a:extLst>
              <a:ext uri="{FF2B5EF4-FFF2-40B4-BE49-F238E27FC236}">
                <a16:creationId xmlns:a16="http://schemas.microsoft.com/office/drawing/2014/main" id="{FF4D83EB-CA3F-E275-60C8-F1411B91BAA0}"/>
              </a:ext>
            </a:extLst>
          </p:cNvPr>
          <p:cNvSpPr txBox="1"/>
          <p:nvPr/>
        </p:nvSpPr>
        <p:spPr>
          <a:xfrm>
            <a:off x="7665405" y="3237197"/>
            <a:ext cx="1971675" cy="369332"/>
          </a:xfrm>
          <a:prstGeom prst="rect">
            <a:avLst/>
          </a:prstGeom>
          <a:noFill/>
        </p:spPr>
        <p:txBody>
          <a:bodyPr wrap="square" rtlCol="0">
            <a:spAutoFit/>
          </a:bodyPr>
          <a:lstStyle/>
          <a:p>
            <a:r>
              <a:rPr lang="en-US" b="1" dirty="0"/>
              <a:t>Ensemble DSS</a:t>
            </a:r>
          </a:p>
        </p:txBody>
      </p:sp>
      <p:sp>
        <p:nvSpPr>
          <p:cNvPr id="38" name="TextBox 37">
            <a:extLst>
              <a:ext uri="{FF2B5EF4-FFF2-40B4-BE49-F238E27FC236}">
                <a16:creationId xmlns:a16="http://schemas.microsoft.com/office/drawing/2014/main" id="{C51CE2B8-0CD9-C205-E5F4-FB066F9D2BF1}"/>
              </a:ext>
            </a:extLst>
          </p:cNvPr>
          <p:cNvSpPr txBox="1"/>
          <p:nvPr/>
        </p:nvSpPr>
        <p:spPr>
          <a:xfrm>
            <a:off x="7847960" y="5137656"/>
            <a:ext cx="2075597" cy="369332"/>
          </a:xfrm>
          <a:prstGeom prst="rect">
            <a:avLst/>
          </a:prstGeom>
          <a:noFill/>
        </p:spPr>
        <p:txBody>
          <a:bodyPr wrap="square" rtlCol="0">
            <a:spAutoFit/>
          </a:bodyPr>
          <a:lstStyle/>
          <a:p>
            <a:r>
              <a:rPr lang="en-US" b="1" dirty="0"/>
              <a:t>Regulated Flows</a:t>
            </a:r>
          </a:p>
        </p:txBody>
      </p:sp>
      <p:cxnSp>
        <p:nvCxnSpPr>
          <p:cNvPr id="44" name="Straight Arrow Connector 43">
            <a:extLst>
              <a:ext uri="{FF2B5EF4-FFF2-40B4-BE49-F238E27FC236}">
                <a16:creationId xmlns:a16="http://schemas.microsoft.com/office/drawing/2014/main" id="{2C37C4DC-52CA-AF55-CDAF-4F9A67CAC36F}"/>
              </a:ext>
            </a:extLst>
          </p:cNvPr>
          <p:cNvCxnSpPr>
            <a:cxnSpLocks/>
          </p:cNvCxnSpPr>
          <p:nvPr/>
        </p:nvCxnSpPr>
        <p:spPr>
          <a:xfrm flipH="1">
            <a:off x="7311299" y="3572315"/>
            <a:ext cx="2658368"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2225A413-9068-2F8A-0F48-9F14A6F14E74}"/>
              </a:ext>
            </a:extLst>
          </p:cNvPr>
          <p:cNvCxnSpPr>
            <a:cxnSpLocks/>
            <a:stCxn id="4" idx="3"/>
            <a:endCxn id="20" idx="1"/>
          </p:cNvCxnSpPr>
          <p:nvPr/>
        </p:nvCxnSpPr>
        <p:spPr>
          <a:xfrm>
            <a:off x="7301994" y="1454964"/>
            <a:ext cx="3687158" cy="752795"/>
          </a:xfrm>
          <a:prstGeom prst="bentConnector2">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Connector: Elbow 52">
            <a:extLst>
              <a:ext uri="{FF2B5EF4-FFF2-40B4-BE49-F238E27FC236}">
                <a16:creationId xmlns:a16="http://schemas.microsoft.com/office/drawing/2014/main" id="{CA2C82C3-4199-2037-D6CD-5073C66EDC5C}"/>
              </a:ext>
            </a:extLst>
          </p:cNvPr>
          <p:cNvCxnSpPr>
            <a:cxnSpLocks/>
            <a:endCxn id="8" idx="3"/>
          </p:cNvCxnSpPr>
          <p:nvPr/>
        </p:nvCxnSpPr>
        <p:spPr>
          <a:xfrm rot="10800000" flipV="1">
            <a:off x="7305014" y="4491325"/>
            <a:ext cx="4329774" cy="1720707"/>
          </a:xfrm>
          <a:prstGeom prst="bentConnector3">
            <a:avLst>
              <a:gd name="adj1" fmla="val -487"/>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Connector: Elbow 60">
            <a:extLst>
              <a:ext uri="{FF2B5EF4-FFF2-40B4-BE49-F238E27FC236}">
                <a16:creationId xmlns:a16="http://schemas.microsoft.com/office/drawing/2014/main" id="{3D44B8AA-8A66-D09F-F544-7D48393BC202}"/>
              </a:ext>
            </a:extLst>
          </p:cNvPr>
          <p:cNvCxnSpPr>
            <a:cxnSpLocks/>
            <a:endCxn id="20" idx="3"/>
          </p:cNvCxnSpPr>
          <p:nvPr/>
        </p:nvCxnSpPr>
        <p:spPr>
          <a:xfrm flipV="1">
            <a:off x="7320601" y="4553516"/>
            <a:ext cx="3668551" cy="950081"/>
          </a:xfrm>
          <a:prstGeom prst="bentConnector2">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7BE8F6F-4F5D-F8C8-75DD-E208A288279F}"/>
              </a:ext>
            </a:extLst>
          </p:cNvPr>
          <p:cNvSpPr txBox="1"/>
          <p:nvPr/>
        </p:nvSpPr>
        <p:spPr>
          <a:xfrm>
            <a:off x="1933614" y="1068618"/>
            <a:ext cx="1875585" cy="369332"/>
          </a:xfrm>
          <a:prstGeom prst="rect">
            <a:avLst/>
          </a:prstGeom>
          <a:noFill/>
        </p:spPr>
        <p:txBody>
          <a:bodyPr wrap="square" rtlCol="0">
            <a:spAutoFit/>
          </a:bodyPr>
          <a:lstStyle/>
          <a:p>
            <a:r>
              <a:rPr lang="en-US" b="1" dirty="0"/>
              <a:t>Ensemble CSV</a:t>
            </a:r>
          </a:p>
        </p:txBody>
      </p:sp>
      <p:sp>
        <p:nvSpPr>
          <p:cNvPr id="66" name="TextBox 65">
            <a:extLst>
              <a:ext uri="{FF2B5EF4-FFF2-40B4-BE49-F238E27FC236}">
                <a16:creationId xmlns:a16="http://schemas.microsoft.com/office/drawing/2014/main" id="{9DDCF49F-4577-74CA-81DA-04B19FFA85DC}"/>
              </a:ext>
            </a:extLst>
          </p:cNvPr>
          <p:cNvSpPr txBox="1"/>
          <p:nvPr/>
        </p:nvSpPr>
        <p:spPr>
          <a:xfrm>
            <a:off x="7847960" y="5840020"/>
            <a:ext cx="2075597" cy="369332"/>
          </a:xfrm>
          <a:prstGeom prst="rect">
            <a:avLst/>
          </a:prstGeom>
          <a:noFill/>
        </p:spPr>
        <p:txBody>
          <a:bodyPr wrap="square" rtlCol="0">
            <a:spAutoFit/>
          </a:bodyPr>
          <a:lstStyle/>
          <a:p>
            <a:r>
              <a:rPr lang="en-US" b="1" dirty="0"/>
              <a:t>Regulated Flows</a:t>
            </a:r>
          </a:p>
        </p:txBody>
      </p:sp>
      <p:sp>
        <p:nvSpPr>
          <p:cNvPr id="67" name="TextBox 66">
            <a:extLst>
              <a:ext uri="{FF2B5EF4-FFF2-40B4-BE49-F238E27FC236}">
                <a16:creationId xmlns:a16="http://schemas.microsoft.com/office/drawing/2014/main" id="{3436F79D-B002-9162-E187-ED3A204C40F0}"/>
              </a:ext>
            </a:extLst>
          </p:cNvPr>
          <p:cNvSpPr txBox="1"/>
          <p:nvPr/>
        </p:nvSpPr>
        <p:spPr>
          <a:xfrm>
            <a:off x="7809661" y="4414465"/>
            <a:ext cx="2417758" cy="646331"/>
          </a:xfrm>
          <a:prstGeom prst="rect">
            <a:avLst/>
          </a:prstGeom>
          <a:noFill/>
        </p:spPr>
        <p:txBody>
          <a:bodyPr wrap="square" rtlCol="0">
            <a:spAutoFit/>
          </a:bodyPr>
          <a:lstStyle/>
          <a:p>
            <a:r>
              <a:rPr lang="en-US" b="1" dirty="0"/>
              <a:t>Metric Data + Uncontrolled Flows</a:t>
            </a:r>
          </a:p>
        </p:txBody>
      </p:sp>
      <p:sp>
        <p:nvSpPr>
          <p:cNvPr id="68" name="TextBox 67">
            <a:extLst>
              <a:ext uri="{FF2B5EF4-FFF2-40B4-BE49-F238E27FC236}">
                <a16:creationId xmlns:a16="http://schemas.microsoft.com/office/drawing/2014/main" id="{326D5E88-18E5-D284-A547-C99693458836}"/>
              </a:ext>
            </a:extLst>
          </p:cNvPr>
          <p:cNvSpPr txBox="1"/>
          <p:nvPr/>
        </p:nvSpPr>
        <p:spPr>
          <a:xfrm>
            <a:off x="7813441" y="3808095"/>
            <a:ext cx="1444845" cy="369332"/>
          </a:xfrm>
          <a:prstGeom prst="rect">
            <a:avLst/>
          </a:prstGeom>
          <a:noFill/>
        </p:spPr>
        <p:txBody>
          <a:bodyPr wrap="square" rtlCol="0">
            <a:spAutoFit/>
          </a:bodyPr>
          <a:lstStyle/>
          <a:p>
            <a:r>
              <a:rPr lang="en-US" b="1" dirty="0"/>
              <a:t>Metric Data</a:t>
            </a:r>
          </a:p>
        </p:txBody>
      </p:sp>
      <p:cxnSp>
        <p:nvCxnSpPr>
          <p:cNvPr id="75" name="Straight Arrow Connector 74">
            <a:extLst>
              <a:ext uri="{FF2B5EF4-FFF2-40B4-BE49-F238E27FC236}">
                <a16:creationId xmlns:a16="http://schemas.microsoft.com/office/drawing/2014/main" id="{8950EDFD-4C56-8D07-1C85-613252C8B057}"/>
              </a:ext>
            </a:extLst>
          </p:cNvPr>
          <p:cNvCxnSpPr>
            <a:cxnSpLocks/>
          </p:cNvCxnSpPr>
          <p:nvPr/>
        </p:nvCxnSpPr>
        <p:spPr>
          <a:xfrm>
            <a:off x="7320601" y="4149711"/>
            <a:ext cx="2673396"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8BB09EB4-5B64-0C13-4474-C26BD3E8286C}"/>
              </a:ext>
            </a:extLst>
          </p:cNvPr>
          <p:cNvPicPr>
            <a:picLocks noChangeAspect="1"/>
          </p:cNvPicPr>
          <p:nvPr/>
        </p:nvPicPr>
        <p:blipFill>
          <a:blip r:embed="rId3"/>
          <a:stretch>
            <a:fillRect/>
          </a:stretch>
        </p:blipFill>
        <p:spPr>
          <a:xfrm>
            <a:off x="403329" y="2713473"/>
            <a:ext cx="3606964" cy="3824625"/>
          </a:xfrm>
          <a:prstGeom prst="rect">
            <a:avLst/>
          </a:prstGeom>
        </p:spPr>
      </p:pic>
      <p:sp>
        <p:nvSpPr>
          <p:cNvPr id="33" name="Content Placeholder 1">
            <a:extLst>
              <a:ext uri="{FF2B5EF4-FFF2-40B4-BE49-F238E27FC236}">
                <a16:creationId xmlns:a16="http://schemas.microsoft.com/office/drawing/2014/main" id="{151F4FD2-1B29-9A5D-D3A9-0C0C794327D3}"/>
              </a:ext>
            </a:extLst>
          </p:cNvPr>
          <p:cNvSpPr txBox="1">
            <a:spLocks/>
          </p:cNvSpPr>
          <p:nvPr/>
        </p:nvSpPr>
        <p:spPr bwMode="auto">
          <a:xfrm>
            <a:off x="5002168" y="2275653"/>
            <a:ext cx="1659369" cy="7456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algn="ctr"/>
            <a:r>
              <a:rPr lang="en-US" sz="1800" b="1" dirty="0">
                <a:solidFill>
                  <a:schemeClr val="tx1"/>
                </a:solidFill>
              </a:rPr>
              <a:t>HEC-</a:t>
            </a:r>
            <a:r>
              <a:rPr lang="en-US" sz="1800" b="1" dirty="0" err="1">
                <a:solidFill>
                  <a:schemeClr val="tx1"/>
                </a:solidFill>
              </a:rPr>
              <a:t>MetVue</a:t>
            </a:r>
            <a:endParaRPr lang="en-US" sz="1800" b="1" dirty="0">
              <a:solidFill>
                <a:schemeClr val="tx1"/>
              </a:solidFill>
            </a:endParaRPr>
          </a:p>
          <a:p>
            <a:pPr algn="ctr"/>
            <a:r>
              <a:rPr lang="en-US" sz="1800" b="1" dirty="0">
                <a:solidFill>
                  <a:schemeClr val="tx1"/>
                </a:solidFill>
              </a:rPr>
              <a:t> + </a:t>
            </a:r>
          </a:p>
          <a:p>
            <a:pPr algn="ctr"/>
            <a:r>
              <a:rPr lang="en-US" sz="1800" b="1" dirty="0">
                <a:solidFill>
                  <a:schemeClr val="tx1"/>
                </a:solidFill>
              </a:rPr>
              <a:t>HEC-HMS</a:t>
            </a:r>
            <a:endParaRPr lang="en-US" sz="1600" b="1" dirty="0">
              <a:solidFill>
                <a:schemeClr val="tx1"/>
              </a:solidFill>
            </a:endParaRPr>
          </a:p>
        </p:txBody>
      </p:sp>
      <p:sp>
        <p:nvSpPr>
          <p:cNvPr id="45" name="Content Placeholder 1">
            <a:extLst>
              <a:ext uri="{FF2B5EF4-FFF2-40B4-BE49-F238E27FC236}">
                <a16:creationId xmlns:a16="http://schemas.microsoft.com/office/drawing/2014/main" id="{384A7FC9-F588-7DF4-83CD-D4CEDE41BFFB}"/>
              </a:ext>
            </a:extLst>
          </p:cNvPr>
          <p:cNvSpPr txBox="1">
            <a:spLocks/>
          </p:cNvSpPr>
          <p:nvPr/>
        </p:nvSpPr>
        <p:spPr bwMode="auto">
          <a:xfrm>
            <a:off x="5028642" y="4875739"/>
            <a:ext cx="1606419" cy="370113"/>
          </a:xfrm>
          <a:prstGeom prst="rect">
            <a:avLst/>
          </a:prstGeom>
          <a:solidFill>
            <a:schemeClr val="tx2"/>
          </a:solid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algn="ctr"/>
            <a:r>
              <a:rPr lang="en-US" sz="1800" b="1" dirty="0">
                <a:solidFill>
                  <a:schemeClr val="tx1"/>
                </a:solidFill>
              </a:rPr>
              <a:t>HEC-</a:t>
            </a:r>
            <a:r>
              <a:rPr lang="en-US" sz="1800" b="1" dirty="0" err="1">
                <a:solidFill>
                  <a:schemeClr val="tx1"/>
                </a:solidFill>
              </a:rPr>
              <a:t>ResSim</a:t>
            </a:r>
            <a:endParaRPr lang="en-US" sz="1600" b="1" dirty="0">
              <a:solidFill>
                <a:schemeClr val="tx1"/>
              </a:solidFill>
            </a:endParaRPr>
          </a:p>
        </p:txBody>
      </p:sp>
      <p:sp>
        <p:nvSpPr>
          <p:cNvPr id="60" name="Rectangle 59">
            <a:extLst>
              <a:ext uri="{FF2B5EF4-FFF2-40B4-BE49-F238E27FC236}">
                <a16:creationId xmlns:a16="http://schemas.microsoft.com/office/drawing/2014/main" id="{1CEC7A4D-F6B1-6AF2-814B-F04AE59DA30C}"/>
              </a:ext>
            </a:extLst>
          </p:cNvPr>
          <p:cNvSpPr/>
          <p:nvPr/>
        </p:nvSpPr>
        <p:spPr>
          <a:xfrm>
            <a:off x="4431819" y="2258200"/>
            <a:ext cx="2870175" cy="926196"/>
          </a:xfrm>
          <a:prstGeom prst="rect">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83E68E49-5D39-2B97-DC93-8A32FA921361}"/>
              </a:ext>
            </a:extLst>
          </p:cNvPr>
          <p:cNvSpPr/>
          <p:nvPr/>
        </p:nvSpPr>
        <p:spPr>
          <a:xfrm>
            <a:off x="4442753" y="4642696"/>
            <a:ext cx="2870175" cy="926195"/>
          </a:xfrm>
          <a:prstGeom prst="rect">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6ABC2A0E-AF60-1580-F180-8FDA91F83EF6}"/>
              </a:ext>
            </a:extLst>
          </p:cNvPr>
          <p:cNvSpPr/>
          <p:nvPr/>
        </p:nvSpPr>
        <p:spPr>
          <a:xfrm>
            <a:off x="4457914" y="3416736"/>
            <a:ext cx="2870174" cy="926195"/>
          </a:xfrm>
          <a:prstGeom prst="rect">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4" name="Straight Arrow Connector 73">
            <a:extLst>
              <a:ext uri="{FF2B5EF4-FFF2-40B4-BE49-F238E27FC236}">
                <a16:creationId xmlns:a16="http://schemas.microsoft.com/office/drawing/2014/main" id="{8D425203-20E6-69C2-2C4D-E07D1E1C8AC3}"/>
              </a:ext>
            </a:extLst>
          </p:cNvPr>
          <p:cNvCxnSpPr>
            <a:cxnSpLocks/>
          </p:cNvCxnSpPr>
          <p:nvPr/>
        </p:nvCxnSpPr>
        <p:spPr>
          <a:xfrm flipH="1">
            <a:off x="7311298" y="2398659"/>
            <a:ext cx="2658369"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Connector: Elbow 91">
            <a:extLst>
              <a:ext uri="{FF2B5EF4-FFF2-40B4-BE49-F238E27FC236}">
                <a16:creationId xmlns:a16="http://schemas.microsoft.com/office/drawing/2014/main" id="{EA05B98D-9157-5AC2-0C2E-B511C4936D4B}"/>
              </a:ext>
            </a:extLst>
          </p:cNvPr>
          <p:cNvCxnSpPr>
            <a:cxnSpLocks/>
          </p:cNvCxnSpPr>
          <p:nvPr/>
        </p:nvCxnSpPr>
        <p:spPr>
          <a:xfrm rot="10800000" flipV="1">
            <a:off x="7311298" y="4534007"/>
            <a:ext cx="3256690" cy="493499"/>
          </a:xfrm>
          <a:prstGeom prst="bentConnector3">
            <a:avLst>
              <a:gd name="adj1" fmla="val -159"/>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6" name="TextBox 95">
            <a:extLst>
              <a:ext uri="{FF2B5EF4-FFF2-40B4-BE49-F238E27FC236}">
                <a16:creationId xmlns:a16="http://schemas.microsoft.com/office/drawing/2014/main" id="{70E07D14-889D-C977-2C97-5C39C299932A}"/>
              </a:ext>
            </a:extLst>
          </p:cNvPr>
          <p:cNvSpPr txBox="1"/>
          <p:nvPr/>
        </p:nvSpPr>
        <p:spPr>
          <a:xfrm>
            <a:off x="7516541" y="2029327"/>
            <a:ext cx="2171179" cy="369332"/>
          </a:xfrm>
          <a:prstGeom prst="rect">
            <a:avLst/>
          </a:prstGeom>
          <a:noFill/>
        </p:spPr>
        <p:txBody>
          <a:bodyPr wrap="square" rtlCol="0">
            <a:spAutoFit/>
          </a:bodyPr>
          <a:lstStyle/>
          <a:p>
            <a:r>
              <a:rPr lang="en-US" b="1" dirty="0"/>
              <a:t>Gridded DSS</a:t>
            </a:r>
          </a:p>
        </p:txBody>
      </p:sp>
      <p:sp>
        <p:nvSpPr>
          <p:cNvPr id="7" name="TextBox 6">
            <a:extLst>
              <a:ext uri="{FF2B5EF4-FFF2-40B4-BE49-F238E27FC236}">
                <a16:creationId xmlns:a16="http://schemas.microsoft.com/office/drawing/2014/main" id="{0484CD37-F10B-D2E1-E54C-469362EFBF03}"/>
              </a:ext>
            </a:extLst>
          </p:cNvPr>
          <p:cNvSpPr txBox="1"/>
          <p:nvPr/>
        </p:nvSpPr>
        <p:spPr>
          <a:xfrm>
            <a:off x="7372762" y="2597266"/>
            <a:ext cx="2621235" cy="369332"/>
          </a:xfrm>
          <a:prstGeom prst="rect">
            <a:avLst/>
          </a:prstGeom>
          <a:noFill/>
        </p:spPr>
        <p:txBody>
          <a:bodyPr wrap="square" rtlCol="0">
            <a:spAutoFit/>
          </a:bodyPr>
          <a:lstStyle/>
          <a:p>
            <a:r>
              <a:rPr lang="en-US" b="1" dirty="0"/>
              <a:t>Uncontrolled Flows</a:t>
            </a:r>
          </a:p>
        </p:txBody>
      </p:sp>
      <p:cxnSp>
        <p:nvCxnSpPr>
          <p:cNvPr id="9" name="Straight Arrow Connector 8">
            <a:extLst>
              <a:ext uri="{FF2B5EF4-FFF2-40B4-BE49-F238E27FC236}">
                <a16:creationId xmlns:a16="http://schemas.microsoft.com/office/drawing/2014/main" id="{F555DC06-4B25-FED0-A156-EDC3D733FC92}"/>
              </a:ext>
            </a:extLst>
          </p:cNvPr>
          <p:cNvCxnSpPr>
            <a:cxnSpLocks/>
          </p:cNvCxnSpPr>
          <p:nvPr/>
        </p:nvCxnSpPr>
        <p:spPr>
          <a:xfrm flipV="1">
            <a:off x="7312386" y="2966598"/>
            <a:ext cx="2679086" cy="432"/>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63041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3BE828-83BE-B5A8-5975-F68763809D6B}"/>
              </a:ext>
            </a:extLst>
          </p:cNvPr>
          <p:cNvPicPr>
            <a:picLocks noChangeAspect="1"/>
          </p:cNvPicPr>
          <p:nvPr/>
        </p:nvPicPr>
        <p:blipFill>
          <a:blip r:embed="rId3"/>
          <a:stretch>
            <a:fillRect/>
          </a:stretch>
        </p:blipFill>
        <p:spPr>
          <a:xfrm>
            <a:off x="419100" y="2674049"/>
            <a:ext cx="3633614" cy="3852883"/>
          </a:xfrm>
          <a:prstGeom prst="rect">
            <a:avLst/>
          </a:prstGeom>
        </p:spPr>
      </p:pic>
      <p:sp>
        <p:nvSpPr>
          <p:cNvPr id="3" name="Title 2">
            <a:extLst>
              <a:ext uri="{FF2B5EF4-FFF2-40B4-BE49-F238E27FC236}">
                <a16:creationId xmlns:a16="http://schemas.microsoft.com/office/drawing/2014/main" id="{27EFC9A5-4C17-E10F-2137-3DD463482EA6}"/>
              </a:ext>
            </a:extLst>
          </p:cNvPr>
          <p:cNvSpPr>
            <a:spLocks noGrp="1"/>
          </p:cNvSpPr>
          <p:nvPr>
            <p:ph type="title"/>
          </p:nvPr>
        </p:nvSpPr>
        <p:spPr/>
        <p:txBody>
          <a:bodyPr/>
          <a:lstStyle/>
          <a:p>
            <a:pPr algn="ctr"/>
            <a:r>
              <a:rPr lang="en-US" dirty="0"/>
              <a:t>Regulated ensemble forecast</a:t>
            </a:r>
          </a:p>
        </p:txBody>
      </p:sp>
      <p:grpSp>
        <p:nvGrpSpPr>
          <p:cNvPr id="14" name="Group 13">
            <a:extLst>
              <a:ext uri="{FF2B5EF4-FFF2-40B4-BE49-F238E27FC236}">
                <a16:creationId xmlns:a16="http://schemas.microsoft.com/office/drawing/2014/main" id="{369628A9-7093-0523-8F75-F0F0E9233F7A}"/>
              </a:ext>
            </a:extLst>
          </p:cNvPr>
          <p:cNvGrpSpPr/>
          <p:nvPr/>
        </p:nvGrpSpPr>
        <p:grpSpPr>
          <a:xfrm>
            <a:off x="551778" y="954744"/>
            <a:ext cx="1048870" cy="1470211"/>
            <a:chOff x="582706" y="1228164"/>
            <a:chExt cx="1048870" cy="1470211"/>
          </a:xfrm>
        </p:grpSpPr>
        <p:sp>
          <p:nvSpPr>
            <p:cNvPr id="12" name="Cylinder 11">
              <a:extLst>
                <a:ext uri="{FF2B5EF4-FFF2-40B4-BE49-F238E27FC236}">
                  <a16:creationId xmlns:a16="http://schemas.microsoft.com/office/drawing/2014/main" id="{523DA28E-F136-AB34-2D36-0BFA03DC17AE}"/>
                </a:ext>
              </a:extLst>
            </p:cNvPr>
            <p:cNvSpPr/>
            <p:nvPr/>
          </p:nvSpPr>
          <p:spPr>
            <a:xfrm>
              <a:off x="582706" y="1228164"/>
              <a:ext cx="1048870" cy="1470211"/>
            </a:xfrm>
            <a:prstGeom prst="can">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41683399-FC44-313E-41B4-A456384AEAD7}"/>
                </a:ext>
              </a:extLst>
            </p:cNvPr>
            <p:cNvSpPr txBox="1"/>
            <p:nvPr/>
          </p:nvSpPr>
          <p:spPr>
            <a:xfrm>
              <a:off x="681317" y="1568858"/>
              <a:ext cx="851647" cy="923330"/>
            </a:xfrm>
            <a:prstGeom prst="rect">
              <a:avLst/>
            </a:prstGeom>
            <a:noFill/>
          </p:spPr>
          <p:txBody>
            <a:bodyPr wrap="square" rtlCol="0">
              <a:spAutoFit/>
            </a:bodyPr>
            <a:lstStyle/>
            <a:p>
              <a:pPr algn="ctr"/>
              <a:r>
                <a:rPr lang="en-US" b="1" dirty="0"/>
                <a:t>Raw</a:t>
              </a:r>
            </a:p>
            <a:p>
              <a:pPr algn="ctr"/>
              <a:r>
                <a:rPr lang="en-US" b="1" dirty="0"/>
                <a:t>HEFS Data</a:t>
              </a:r>
            </a:p>
          </p:txBody>
        </p:sp>
      </p:grpSp>
      <p:cxnSp>
        <p:nvCxnSpPr>
          <p:cNvPr id="41" name="Straight Arrow Connector 40">
            <a:extLst>
              <a:ext uri="{FF2B5EF4-FFF2-40B4-BE49-F238E27FC236}">
                <a16:creationId xmlns:a16="http://schemas.microsoft.com/office/drawing/2014/main" id="{131C1000-1EE3-E07B-6FFF-EEC9864A7B30}"/>
              </a:ext>
            </a:extLst>
          </p:cNvPr>
          <p:cNvCxnSpPr>
            <a:cxnSpLocks/>
          </p:cNvCxnSpPr>
          <p:nvPr/>
        </p:nvCxnSpPr>
        <p:spPr>
          <a:xfrm flipV="1">
            <a:off x="1628131" y="1453789"/>
            <a:ext cx="2776205" cy="931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FA07BD09-9582-C67B-1C6C-728B4FC23130}"/>
              </a:ext>
            </a:extLst>
          </p:cNvPr>
          <p:cNvGrpSpPr/>
          <p:nvPr/>
        </p:nvGrpSpPr>
        <p:grpSpPr>
          <a:xfrm>
            <a:off x="4431819" y="991866"/>
            <a:ext cx="2870175" cy="926196"/>
            <a:chOff x="3890682" y="1138519"/>
            <a:chExt cx="2205318" cy="1102658"/>
          </a:xfrm>
        </p:grpSpPr>
        <p:sp>
          <p:nvSpPr>
            <p:cNvPr id="4" name="Rectangle 3">
              <a:extLst>
                <a:ext uri="{FF2B5EF4-FFF2-40B4-BE49-F238E27FC236}">
                  <a16:creationId xmlns:a16="http://schemas.microsoft.com/office/drawing/2014/main" id="{9C453C27-90E9-8E7D-ACC6-CFA5FB28B8B6}"/>
                </a:ext>
              </a:extLst>
            </p:cNvPr>
            <p:cNvSpPr/>
            <p:nvPr/>
          </p:nvSpPr>
          <p:spPr>
            <a:xfrm>
              <a:off x="3890682" y="1138519"/>
              <a:ext cx="2205318" cy="1102658"/>
            </a:xfrm>
            <a:prstGeom prst="rect">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Content Placeholder 1">
              <a:extLst>
                <a:ext uri="{FF2B5EF4-FFF2-40B4-BE49-F238E27FC236}">
                  <a16:creationId xmlns:a16="http://schemas.microsoft.com/office/drawing/2014/main" id="{709F0C5A-E36F-6F91-8B72-CF1468A661D2}"/>
                </a:ext>
              </a:extLst>
            </p:cNvPr>
            <p:cNvSpPr txBox="1">
              <a:spLocks/>
            </p:cNvSpPr>
            <p:nvPr/>
          </p:nvSpPr>
          <p:spPr bwMode="auto">
            <a:xfrm>
              <a:off x="4225641" y="1454446"/>
              <a:ext cx="1391965" cy="596310"/>
            </a:xfrm>
            <a:prstGeom prst="rect">
              <a:avLst/>
            </a:prstGeom>
            <a:solidFill>
              <a:schemeClr val="tx2"/>
            </a:solid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algn="ctr"/>
              <a:r>
                <a:rPr lang="en-US" sz="1800" b="1" dirty="0">
                  <a:solidFill>
                    <a:schemeClr val="tx1"/>
                  </a:solidFill>
                </a:rPr>
                <a:t>Extract</a:t>
              </a:r>
              <a:endParaRPr lang="en-US" sz="1600" b="1" dirty="0">
                <a:solidFill>
                  <a:schemeClr val="tx1"/>
                </a:solidFill>
              </a:endParaRPr>
            </a:p>
          </p:txBody>
        </p:sp>
      </p:grpSp>
      <p:sp>
        <p:nvSpPr>
          <p:cNvPr id="17" name="Content Placeholder 1">
            <a:extLst>
              <a:ext uri="{FF2B5EF4-FFF2-40B4-BE49-F238E27FC236}">
                <a16:creationId xmlns:a16="http://schemas.microsoft.com/office/drawing/2014/main" id="{C61CA795-F104-BC52-B57E-024759E430CB}"/>
              </a:ext>
            </a:extLst>
          </p:cNvPr>
          <p:cNvSpPr txBox="1">
            <a:spLocks/>
          </p:cNvSpPr>
          <p:nvPr/>
        </p:nvSpPr>
        <p:spPr bwMode="auto">
          <a:xfrm>
            <a:off x="4302383" y="3524534"/>
            <a:ext cx="3150914" cy="839654"/>
          </a:xfrm>
          <a:prstGeom prst="rect">
            <a:avLst/>
          </a:prstGeom>
          <a:solidFill>
            <a:schemeClr val="tx2"/>
          </a:solid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algn="ctr"/>
            <a:r>
              <a:rPr lang="en-US" sz="1800" b="1" dirty="0">
                <a:solidFill>
                  <a:schemeClr val="tx1"/>
                </a:solidFill>
              </a:rPr>
              <a:t>Ensemble </a:t>
            </a:r>
          </a:p>
          <a:p>
            <a:pPr algn="ctr"/>
            <a:r>
              <a:rPr lang="en-US" sz="1800" b="1" dirty="0">
                <a:solidFill>
                  <a:schemeClr val="tx1"/>
                </a:solidFill>
              </a:rPr>
              <a:t>HEC-</a:t>
            </a:r>
            <a:r>
              <a:rPr lang="en-US" sz="1800" b="1" dirty="0" err="1">
                <a:solidFill>
                  <a:schemeClr val="tx1"/>
                </a:solidFill>
              </a:rPr>
              <a:t>ResSim</a:t>
            </a:r>
            <a:endParaRPr lang="en-US" sz="1800" b="1" dirty="0">
              <a:solidFill>
                <a:schemeClr val="tx1"/>
              </a:solidFill>
            </a:endParaRPr>
          </a:p>
        </p:txBody>
      </p:sp>
      <p:grpSp>
        <p:nvGrpSpPr>
          <p:cNvPr id="25" name="Group 24">
            <a:extLst>
              <a:ext uri="{FF2B5EF4-FFF2-40B4-BE49-F238E27FC236}">
                <a16:creationId xmlns:a16="http://schemas.microsoft.com/office/drawing/2014/main" id="{0AF666DD-42ED-7F37-D80A-36942D83DD69}"/>
              </a:ext>
            </a:extLst>
          </p:cNvPr>
          <p:cNvGrpSpPr/>
          <p:nvPr/>
        </p:nvGrpSpPr>
        <p:grpSpPr>
          <a:xfrm>
            <a:off x="4434840" y="5748935"/>
            <a:ext cx="2870174" cy="933099"/>
            <a:chOff x="3890682" y="5526741"/>
            <a:chExt cx="2205318" cy="1110877"/>
          </a:xfrm>
        </p:grpSpPr>
        <p:sp>
          <p:nvSpPr>
            <p:cNvPr id="8" name="Rectangle 7">
              <a:extLst>
                <a:ext uri="{FF2B5EF4-FFF2-40B4-BE49-F238E27FC236}">
                  <a16:creationId xmlns:a16="http://schemas.microsoft.com/office/drawing/2014/main" id="{F926A197-79DC-7847-7F9E-CEA11D3AE8D6}"/>
                </a:ext>
              </a:extLst>
            </p:cNvPr>
            <p:cNvSpPr/>
            <p:nvPr/>
          </p:nvSpPr>
          <p:spPr>
            <a:xfrm>
              <a:off x="3890682" y="5526741"/>
              <a:ext cx="2205318" cy="1102658"/>
            </a:xfrm>
            <a:prstGeom prst="rect">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Content Placeholder 1">
              <a:extLst>
                <a:ext uri="{FF2B5EF4-FFF2-40B4-BE49-F238E27FC236}">
                  <a16:creationId xmlns:a16="http://schemas.microsoft.com/office/drawing/2014/main" id="{47384D93-A897-3CD7-8CE8-A16A01A0AD1C}"/>
                </a:ext>
              </a:extLst>
            </p:cNvPr>
            <p:cNvSpPr txBox="1">
              <a:spLocks/>
            </p:cNvSpPr>
            <p:nvPr/>
          </p:nvSpPr>
          <p:spPr bwMode="auto">
            <a:xfrm>
              <a:off x="3890682" y="5812707"/>
              <a:ext cx="2205318" cy="82491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algn="ctr"/>
              <a:r>
                <a:rPr lang="en-US" sz="1800" b="1" dirty="0">
                  <a:solidFill>
                    <a:schemeClr val="tx1"/>
                  </a:solidFill>
                </a:rPr>
                <a:t>HEC-RAS + HEC-FIA</a:t>
              </a:r>
              <a:endParaRPr lang="en-US" sz="1600" b="1" dirty="0">
                <a:solidFill>
                  <a:schemeClr val="tx1"/>
                </a:solidFill>
              </a:endParaRPr>
            </a:p>
          </p:txBody>
        </p:sp>
      </p:grpSp>
      <p:grpSp>
        <p:nvGrpSpPr>
          <p:cNvPr id="19" name="Group 18">
            <a:extLst>
              <a:ext uri="{FF2B5EF4-FFF2-40B4-BE49-F238E27FC236}">
                <a16:creationId xmlns:a16="http://schemas.microsoft.com/office/drawing/2014/main" id="{418B19D3-B3B4-9F88-E808-C0B49480C615}"/>
              </a:ext>
            </a:extLst>
          </p:cNvPr>
          <p:cNvGrpSpPr/>
          <p:nvPr/>
        </p:nvGrpSpPr>
        <p:grpSpPr>
          <a:xfrm>
            <a:off x="10578380" y="2126011"/>
            <a:ext cx="1430256" cy="2427506"/>
            <a:chOff x="484094" y="1382465"/>
            <a:chExt cx="1048870" cy="1470211"/>
          </a:xfrm>
        </p:grpSpPr>
        <p:sp>
          <p:nvSpPr>
            <p:cNvPr id="20" name="Cylinder 19">
              <a:extLst>
                <a:ext uri="{FF2B5EF4-FFF2-40B4-BE49-F238E27FC236}">
                  <a16:creationId xmlns:a16="http://schemas.microsoft.com/office/drawing/2014/main" id="{9DEEA46F-7A8D-96AF-7E31-FF6C7C4DF0D4}"/>
                </a:ext>
              </a:extLst>
            </p:cNvPr>
            <p:cNvSpPr/>
            <p:nvPr/>
          </p:nvSpPr>
          <p:spPr>
            <a:xfrm>
              <a:off x="484094" y="1382465"/>
              <a:ext cx="1048870" cy="1470211"/>
            </a:xfrm>
            <a:prstGeom prst="can">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E38A04AC-CB0A-F53E-AE7C-B19AAF605DCF}"/>
                </a:ext>
              </a:extLst>
            </p:cNvPr>
            <p:cNvSpPr txBox="1"/>
            <p:nvPr/>
          </p:nvSpPr>
          <p:spPr>
            <a:xfrm>
              <a:off x="582705" y="2040190"/>
              <a:ext cx="851647" cy="369332"/>
            </a:xfrm>
            <a:prstGeom prst="rect">
              <a:avLst/>
            </a:prstGeom>
            <a:noFill/>
          </p:spPr>
          <p:txBody>
            <a:bodyPr wrap="square" rtlCol="0">
              <a:spAutoFit/>
            </a:bodyPr>
            <a:lstStyle/>
            <a:p>
              <a:pPr algn="ctr"/>
              <a:r>
                <a:rPr lang="en-US" b="1" dirty="0"/>
                <a:t>DSS</a:t>
              </a:r>
            </a:p>
          </p:txBody>
        </p:sp>
      </p:grpSp>
      <p:sp>
        <p:nvSpPr>
          <p:cNvPr id="30" name="TextBox 29">
            <a:extLst>
              <a:ext uri="{FF2B5EF4-FFF2-40B4-BE49-F238E27FC236}">
                <a16:creationId xmlns:a16="http://schemas.microsoft.com/office/drawing/2014/main" id="{D9D151CF-8313-C939-C5A8-EB667EA7E954}"/>
              </a:ext>
            </a:extLst>
          </p:cNvPr>
          <p:cNvSpPr txBox="1"/>
          <p:nvPr/>
        </p:nvSpPr>
        <p:spPr>
          <a:xfrm>
            <a:off x="7809661" y="1090407"/>
            <a:ext cx="2391537" cy="369332"/>
          </a:xfrm>
          <a:prstGeom prst="rect">
            <a:avLst/>
          </a:prstGeom>
          <a:noFill/>
        </p:spPr>
        <p:txBody>
          <a:bodyPr wrap="square" rtlCol="0">
            <a:spAutoFit/>
          </a:bodyPr>
          <a:lstStyle/>
          <a:p>
            <a:r>
              <a:rPr lang="en-US" b="1" dirty="0"/>
              <a:t>Ensemble DSS </a:t>
            </a:r>
          </a:p>
        </p:txBody>
      </p:sp>
      <p:sp>
        <p:nvSpPr>
          <p:cNvPr id="34" name="TextBox 33">
            <a:extLst>
              <a:ext uri="{FF2B5EF4-FFF2-40B4-BE49-F238E27FC236}">
                <a16:creationId xmlns:a16="http://schemas.microsoft.com/office/drawing/2014/main" id="{FF4D83EB-CA3F-E275-60C8-F1411B91BAA0}"/>
              </a:ext>
            </a:extLst>
          </p:cNvPr>
          <p:cNvSpPr txBox="1"/>
          <p:nvPr/>
        </p:nvSpPr>
        <p:spPr>
          <a:xfrm>
            <a:off x="7797178" y="3169557"/>
            <a:ext cx="3262974" cy="646331"/>
          </a:xfrm>
          <a:prstGeom prst="rect">
            <a:avLst/>
          </a:prstGeom>
          <a:noFill/>
        </p:spPr>
        <p:txBody>
          <a:bodyPr wrap="square" rtlCol="0">
            <a:spAutoFit/>
          </a:bodyPr>
          <a:lstStyle/>
          <a:p>
            <a:r>
              <a:rPr lang="en-US" b="1" dirty="0"/>
              <a:t>Ensemble DSS + Uncontrolled Flows</a:t>
            </a:r>
          </a:p>
        </p:txBody>
      </p:sp>
      <p:sp>
        <p:nvSpPr>
          <p:cNvPr id="38" name="TextBox 37">
            <a:extLst>
              <a:ext uri="{FF2B5EF4-FFF2-40B4-BE49-F238E27FC236}">
                <a16:creationId xmlns:a16="http://schemas.microsoft.com/office/drawing/2014/main" id="{C51CE2B8-0CD9-C205-E5F4-FB066F9D2BF1}"/>
              </a:ext>
            </a:extLst>
          </p:cNvPr>
          <p:cNvSpPr txBox="1"/>
          <p:nvPr/>
        </p:nvSpPr>
        <p:spPr>
          <a:xfrm>
            <a:off x="7847960" y="5137656"/>
            <a:ext cx="2531145" cy="369332"/>
          </a:xfrm>
          <a:prstGeom prst="rect">
            <a:avLst/>
          </a:prstGeom>
          <a:noFill/>
        </p:spPr>
        <p:txBody>
          <a:bodyPr wrap="square" rtlCol="0">
            <a:spAutoFit/>
          </a:bodyPr>
          <a:lstStyle/>
          <a:p>
            <a:r>
              <a:rPr lang="en-US" b="1" dirty="0"/>
              <a:t>Ensemble Summary</a:t>
            </a:r>
          </a:p>
        </p:txBody>
      </p:sp>
      <p:cxnSp>
        <p:nvCxnSpPr>
          <p:cNvPr id="44" name="Straight Arrow Connector 43">
            <a:extLst>
              <a:ext uri="{FF2B5EF4-FFF2-40B4-BE49-F238E27FC236}">
                <a16:creationId xmlns:a16="http://schemas.microsoft.com/office/drawing/2014/main" id="{2C37C4DC-52CA-AF55-CDAF-4F9A67CAC36F}"/>
              </a:ext>
            </a:extLst>
          </p:cNvPr>
          <p:cNvCxnSpPr>
            <a:cxnSpLocks/>
          </p:cNvCxnSpPr>
          <p:nvPr/>
        </p:nvCxnSpPr>
        <p:spPr>
          <a:xfrm flipH="1">
            <a:off x="7349024" y="3797488"/>
            <a:ext cx="3218964"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2225A413-9068-2F8A-0F48-9F14A6F14E74}"/>
              </a:ext>
            </a:extLst>
          </p:cNvPr>
          <p:cNvCxnSpPr>
            <a:cxnSpLocks/>
            <a:stCxn id="4" idx="3"/>
            <a:endCxn id="20" idx="1"/>
          </p:cNvCxnSpPr>
          <p:nvPr/>
        </p:nvCxnSpPr>
        <p:spPr>
          <a:xfrm>
            <a:off x="7301994" y="1454964"/>
            <a:ext cx="3991514" cy="671047"/>
          </a:xfrm>
          <a:prstGeom prst="bentConnector2">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Connector: Elbow 52">
            <a:extLst>
              <a:ext uri="{FF2B5EF4-FFF2-40B4-BE49-F238E27FC236}">
                <a16:creationId xmlns:a16="http://schemas.microsoft.com/office/drawing/2014/main" id="{CA2C82C3-4199-2037-D6CD-5073C66EDC5C}"/>
              </a:ext>
            </a:extLst>
          </p:cNvPr>
          <p:cNvCxnSpPr>
            <a:cxnSpLocks/>
            <a:endCxn id="8" idx="3"/>
          </p:cNvCxnSpPr>
          <p:nvPr/>
        </p:nvCxnSpPr>
        <p:spPr>
          <a:xfrm rot="10800000" flipV="1">
            <a:off x="7305014" y="4537051"/>
            <a:ext cx="4467886" cy="1674981"/>
          </a:xfrm>
          <a:prstGeom prst="bentConnector3">
            <a:avLst>
              <a:gd name="adj1" fmla="val 540"/>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Connector: Elbow 60">
            <a:extLst>
              <a:ext uri="{FF2B5EF4-FFF2-40B4-BE49-F238E27FC236}">
                <a16:creationId xmlns:a16="http://schemas.microsoft.com/office/drawing/2014/main" id="{3D44B8AA-8A66-D09F-F544-7D48393BC202}"/>
              </a:ext>
            </a:extLst>
          </p:cNvPr>
          <p:cNvCxnSpPr>
            <a:cxnSpLocks/>
            <a:endCxn id="20" idx="3"/>
          </p:cNvCxnSpPr>
          <p:nvPr/>
        </p:nvCxnSpPr>
        <p:spPr>
          <a:xfrm flipV="1">
            <a:off x="7320601" y="4553517"/>
            <a:ext cx="3972907" cy="950080"/>
          </a:xfrm>
          <a:prstGeom prst="bentConnector2">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7BE8F6F-4F5D-F8C8-75DD-E208A288279F}"/>
              </a:ext>
            </a:extLst>
          </p:cNvPr>
          <p:cNvSpPr txBox="1"/>
          <p:nvPr/>
        </p:nvSpPr>
        <p:spPr>
          <a:xfrm>
            <a:off x="1933614" y="1068618"/>
            <a:ext cx="1875585" cy="369332"/>
          </a:xfrm>
          <a:prstGeom prst="rect">
            <a:avLst/>
          </a:prstGeom>
          <a:noFill/>
        </p:spPr>
        <p:txBody>
          <a:bodyPr wrap="square" rtlCol="0">
            <a:spAutoFit/>
          </a:bodyPr>
          <a:lstStyle/>
          <a:p>
            <a:r>
              <a:rPr lang="en-US" b="1" dirty="0"/>
              <a:t>Ensemble CSV</a:t>
            </a:r>
          </a:p>
        </p:txBody>
      </p:sp>
      <p:sp>
        <p:nvSpPr>
          <p:cNvPr id="66" name="TextBox 65">
            <a:extLst>
              <a:ext uri="{FF2B5EF4-FFF2-40B4-BE49-F238E27FC236}">
                <a16:creationId xmlns:a16="http://schemas.microsoft.com/office/drawing/2014/main" id="{9DDCF49F-4577-74CA-81DA-04B19FFA85DC}"/>
              </a:ext>
            </a:extLst>
          </p:cNvPr>
          <p:cNvSpPr txBox="1"/>
          <p:nvPr/>
        </p:nvSpPr>
        <p:spPr>
          <a:xfrm>
            <a:off x="8296875" y="5842700"/>
            <a:ext cx="2531145" cy="369332"/>
          </a:xfrm>
          <a:prstGeom prst="rect">
            <a:avLst/>
          </a:prstGeom>
          <a:noFill/>
        </p:spPr>
        <p:txBody>
          <a:bodyPr wrap="square" rtlCol="0">
            <a:spAutoFit/>
          </a:bodyPr>
          <a:lstStyle/>
          <a:p>
            <a:r>
              <a:rPr lang="en-US" b="1" dirty="0"/>
              <a:t>Ensemble Summary</a:t>
            </a:r>
          </a:p>
        </p:txBody>
      </p:sp>
      <p:sp>
        <p:nvSpPr>
          <p:cNvPr id="67" name="TextBox 66">
            <a:extLst>
              <a:ext uri="{FF2B5EF4-FFF2-40B4-BE49-F238E27FC236}">
                <a16:creationId xmlns:a16="http://schemas.microsoft.com/office/drawing/2014/main" id="{3436F79D-B002-9162-E187-ED3A204C40F0}"/>
              </a:ext>
            </a:extLst>
          </p:cNvPr>
          <p:cNvSpPr txBox="1"/>
          <p:nvPr/>
        </p:nvSpPr>
        <p:spPr>
          <a:xfrm>
            <a:off x="7516541" y="4597274"/>
            <a:ext cx="3150914" cy="369332"/>
          </a:xfrm>
          <a:prstGeom prst="rect">
            <a:avLst/>
          </a:prstGeom>
          <a:noFill/>
        </p:spPr>
        <p:txBody>
          <a:bodyPr wrap="square" rtlCol="0">
            <a:spAutoFit/>
          </a:bodyPr>
          <a:lstStyle/>
          <a:p>
            <a:r>
              <a:rPr lang="en-US" b="1" dirty="0"/>
              <a:t>Regulated Ensemble DSS</a:t>
            </a:r>
          </a:p>
        </p:txBody>
      </p:sp>
      <p:cxnSp>
        <p:nvCxnSpPr>
          <p:cNvPr id="75" name="Straight Arrow Connector 74">
            <a:extLst>
              <a:ext uri="{FF2B5EF4-FFF2-40B4-BE49-F238E27FC236}">
                <a16:creationId xmlns:a16="http://schemas.microsoft.com/office/drawing/2014/main" id="{8950EDFD-4C56-8D07-1C85-613252C8B057}"/>
              </a:ext>
            </a:extLst>
          </p:cNvPr>
          <p:cNvCxnSpPr>
            <a:cxnSpLocks/>
          </p:cNvCxnSpPr>
          <p:nvPr/>
        </p:nvCxnSpPr>
        <p:spPr>
          <a:xfrm>
            <a:off x="7349024" y="4316882"/>
            <a:ext cx="3218964"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Content Placeholder 1">
            <a:extLst>
              <a:ext uri="{FF2B5EF4-FFF2-40B4-BE49-F238E27FC236}">
                <a16:creationId xmlns:a16="http://schemas.microsoft.com/office/drawing/2014/main" id="{151F4FD2-1B29-9A5D-D3A9-0C0C794327D3}"/>
              </a:ext>
            </a:extLst>
          </p:cNvPr>
          <p:cNvSpPr txBox="1">
            <a:spLocks/>
          </p:cNvSpPr>
          <p:nvPr/>
        </p:nvSpPr>
        <p:spPr bwMode="auto">
          <a:xfrm>
            <a:off x="5002168" y="2275653"/>
            <a:ext cx="1659369" cy="7456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algn="ctr"/>
            <a:r>
              <a:rPr lang="en-US" sz="1800" b="1" dirty="0">
                <a:solidFill>
                  <a:schemeClr val="tx1"/>
                </a:solidFill>
              </a:rPr>
              <a:t>HEC-</a:t>
            </a:r>
            <a:r>
              <a:rPr lang="en-US" sz="1800" b="1" dirty="0" err="1">
                <a:solidFill>
                  <a:schemeClr val="tx1"/>
                </a:solidFill>
              </a:rPr>
              <a:t>MetVue</a:t>
            </a:r>
            <a:endParaRPr lang="en-US" sz="1800" b="1" dirty="0">
              <a:solidFill>
                <a:schemeClr val="tx1"/>
              </a:solidFill>
            </a:endParaRPr>
          </a:p>
          <a:p>
            <a:pPr algn="ctr"/>
            <a:r>
              <a:rPr lang="en-US" sz="1800" b="1" dirty="0">
                <a:solidFill>
                  <a:schemeClr val="tx1"/>
                </a:solidFill>
              </a:rPr>
              <a:t> + </a:t>
            </a:r>
          </a:p>
          <a:p>
            <a:pPr algn="ctr"/>
            <a:r>
              <a:rPr lang="en-US" sz="1800" b="1" dirty="0">
                <a:solidFill>
                  <a:schemeClr val="tx1"/>
                </a:solidFill>
              </a:rPr>
              <a:t>HEC-HMS</a:t>
            </a:r>
            <a:endParaRPr lang="en-US" sz="1600" b="1" dirty="0">
              <a:solidFill>
                <a:schemeClr val="tx1"/>
              </a:solidFill>
            </a:endParaRPr>
          </a:p>
        </p:txBody>
      </p:sp>
      <p:sp>
        <p:nvSpPr>
          <p:cNvPr id="45" name="Content Placeholder 1">
            <a:extLst>
              <a:ext uri="{FF2B5EF4-FFF2-40B4-BE49-F238E27FC236}">
                <a16:creationId xmlns:a16="http://schemas.microsoft.com/office/drawing/2014/main" id="{384A7FC9-F588-7DF4-83CD-D4CEDE41BFFB}"/>
              </a:ext>
            </a:extLst>
          </p:cNvPr>
          <p:cNvSpPr txBox="1">
            <a:spLocks/>
          </p:cNvSpPr>
          <p:nvPr/>
        </p:nvSpPr>
        <p:spPr bwMode="auto">
          <a:xfrm>
            <a:off x="4786900" y="4623188"/>
            <a:ext cx="2212201" cy="370113"/>
          </a:xfrm>
          <a:prstGeom prst="rect">
            <a:avLst/>
          </a:prstGeom>
          <a:solidFill>
            <a:schemeClr val="tx2"/>
          </a:solid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ts val="0"/>
              </a:spcBef>
              <a:spcAft>
                <a:spcPct val="0"/>
              </a:spcAft>
              <a:buFont typeface="Arial" pitchFamily="34" charset="0"/>
              <a:defRPr sz="2100" kern="1200">
                <a:solidFill>
                  <a:schemeClr val="tx1">
                    <a:lumMod val="75000"/>
                    <a:lumOff val="25000"/>
                  </a:schemeClr>
                </a:solidFill>
                <a:latin typeface="Arial" pitchFamily="34" charset="0"/>
                <a:ea typeface="ＭＳ Ｐゴシック" charset="0"/>
                <a:cs typeface="Arial" pitchFamily="34" charset="0"/>
              </a:defRPr>
            </a:lvl1pPr>
            <a:lvl2pPr marL="227013" indent="-227013" algn="l" rtl="0" eaLnBrk="1" fontAlgn="base" hangingPunct="1">
              <a:spcBef>
                <a:spcPts val="0"/>
              </a:spcBef>
              <a:spcAft>
                <a:spcPct val="0"/>
              </a:spcAft>
              <a:buFont typeface="Arial" pitchFamily="34" charset="0"/>
              <a:buChar char="–"/>
              <a:defRPr sz="2100" kern="1200">
                <a:solidFill>
                  <a:schemeClr val="tx1">
                    <a:lumMod val="75000"/>
                    <a:lumOff val="25000"/>
                  </a:schemeClr>
                </a:solidFill>
                <a:latin typeface="Arial" pitchFamily="34" charset="0"/>
                <a:ea typeface="Arial" charset="0"/>
                <a:cs typeface="Arial" pitchFamily="34" charset="0"/>
              </a:defRPr>
            </a:lvl2pPr>
            <a:lvl3pPr marL="461963" indent="-234950"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3pPr>
            <a:lvl4pPr marL="687388" indent="-225425"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4pPr>
            <a:lvl5pPr marL="914400" indent="-227013" algn="l" rtl="0" eaLnBrk="1" fontAlgn="base" hangingPunct="1">
              <a:spcBef>
                <a:spcPts val="0"/>
              </a:spcBef>
              <a:spcAft>
                <a:spcPct val="0"/>
              </a:spcAft>
              <a:buFont typeface="Arial" pitchFamily="34" charset="0"/>
              <a:buChar char="»"/>
              <a:defRPr sz="1500" kern="1200">
                <a:solidFill>
                  <a:schemeClr val="tx1">
                    <a:lumMod val="75000"/>
                    <a:lumOff val="25000"/>
                  </a:schemeClr>
                </a:solidFill>
                <a:latin typeface="Arial" pitchFamily="34" charset="0"/>
                <a:ea typeface="Arial" charset="0"/>
                <a:cs typeface="Arial" pitchFamily="34" charset="0"/>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a:lstStyle>
          <a:p>
            <a:pPr algn="ctr"/>
            <a:r>
              <a:rPr lang="en-US" sz="1800" b="1" dirty="0">
                <a:solidFill>
                  <a:schemeClr val="tx1"/>
                </a:solidFill>
              </a:rPr>
              <a:t>Ensemble Forecast</a:t>
            </a:r>
          </a:p>
          <a:p>
            <a:pPr algn="ctr"/>
            <a:r>
              <a:rPr lang="en-US" sz="1800" b="1" dirty="0">
                <a:solidFill>
                  <a:schemeClr val="tx1"/>
                </a:solidFill>
              </a:rPr>
              <a:t>Processor (EFP)</a:t>
            </a:r>
            <a:endParaRPr lang="en-US" sz="1600" b="1" dirty="0">
              <a:solidFill>
                <a:schemeClr val="tx1"/>
              </a:solidFill>
            </a:endParaRPr>
          </a:p>
          <a:p>
            <a:pPr algn="ctr"/>
            <a:endParaRPr lang="en-US" sz="1600" b="1" dirty="0">
              <a:solidFill>
                <a:schemeClr val="tx1"/>
              </a:solidFill>
            </a:endParaRPr>
          </a:p>
        </p:txBody>
      </p:sp>
      <p:sp>
        <p:nvSpPr>
          <p:cNvPr id="60" name="Rectangle 59">
            <a:extLst>
              <a:ext uri="{FF2B5EF4-FFF2-40B4-BE49-F238E27FC236}">
                <a16:creationId xmlns:a16="http://schemas.microsoft.com/office/drawing/2014/main" id="{1CEC7A4D-F6B1-6AF2-814B-F04AE59DA30C}"/>
              </a:ext>
            </a:extLst>
          </p:cNvPr>
          <p:cNvSpPr/>
          <p:nvPr/>
        </p:nvSpPr>
        <p:spPr>
          <a:xfrm>
            <a:off x="4431819" y="2258200"/>
            <a:ext cx="2870175" cy="926196"/>
          </a:xfrm>
          <a:prstGeom prst="rect">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83E68E49-5D39-2B97-DC93-8A32FA921361}"/>
              </a:ext>
            </a:extLst>
          </p:cNvPr>
          <p:cNvSpPr/>
          <p:nvPr/>
        </p:nvSpPr>
        <p:spPr>
          <a:xfrm>
            <a:off x="4442753" y="4642696"/>
            <a:ext cx="2870175" cy="926195"/>
          </a:xfrm>
          <a:prstGeom prst="rect">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6ABC2A0E-AF60-1580-F180-8FDA91F83EF6}"/>
              </a:ext>
            </a:extLst>
          </p:cNvPr>
          <p:cNvSpPr/>
          <p:nvPr/>
        </p:nvSpPr>
        <p:spPr>
          <a:xfrm>
            <a:off x="4457914" y="3416736"/>
            <a:ext cx="2870174" cy="926195"/>
          </a:xfrm>
          <a:prstGeom prst="rect">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4" name="Straight Arrow Connector 73">
            <a:extLst>
              <a:ext uri="{FF2B5EF4-FFF2-40B4-BE49-F238E27FC236}">
                <a16:creationId xmlns:a16="http://schemas.microsoft.com/office/drawing/2014/main" id="{8D425203-20E6-69C2-2C4D-E07D1E1C8AC3}"/>
              </a:ext>
            </a:extLst>
          </p:cNvPr>
          <p:cNvCxnSpPr>
            <a:cxnSpLocks/>
          </p:cNvCxnSpPr>
          <p:nvPr/>
        </p:nvCxnSpPr>
        <p:spPr>
          <a:xfrm flipH="1">
            <a:off x="7311298" y="2398659"/>
            <a:ext cx="3267082"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Connector: Elbow 91">
            <a:extLst>
              <a:ext uri="{FF2B5EF4-FFF2-40B4-BE49-F238E27FC236}">
                <a16:creationId xmlns:a16="http://schemas.microsoft.com/office/drawing/2014/main" id="{EA05B98D-9157-5AC2-0C2E-B511C4936D4B}"/>
              </a:ext>
            </a:extLst>
          </p:cNvPr>
          <p:cNvCxnSpPr>
            <a:cxnSpLocks/>
          </p:cNvCxnSpPr>
          <p:nvPr/>
        </p:nvCxnSpPr>
        <p:spPr>
          <a:xfrm rot="10800000" flipV="1">
            <a:off x="7311299" y="4527691"/>
            <a:ext cx="3552097" cy="499813"/>
          </a:xfrm>
          <a:prstGeom prst="bentConnector3">
            <a:avLst>
              <a:gd name="adj1" fmla="val -627"/>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6" name="TextBox 95">
            <a:extLst>
              <a:ext uri="{FF2B5EF4-FFF2-40B4-BE49-F238E27FC236}">
                <a16:creationId xmlns:a16="http://schemas.microsoft.com/office/drawing/2014/main" id="{70E07D14-889D-C977-2C97-5C39C299932A}"/>
              </a:ext>
            </a:extLst>
          </p:cNvPr>
          <p:cNvSpPr txBox="1"/>
          <p:nvPr/>
        </p:nvSpPr>
        <p:spPr>
          <a:xfrm>
            <a:off x="7516541" y="2029327"/>
            <a:ext cx="2171179" cy="369332"/>
          </a:xfrm>
          <a:prstGeom prst="rect">
            <a:avLst/>
          </a:prstGeom>
          <a:noFill/>
        </p:spPr>
        <p:txBody>
          <a:bodyPr wrap="square" rtlCol="0">
            <a:spAutoFit/>
          </a:bodyPr>
          <a:lstStyle/>
          <a:p>
            <a:r>
              <a:rPr lang="en-US" b="1" dirty="0"/>
              <a:t>Gridded DSS</a:t>
            </a:r>
          </a:p>
        </p:txBody>
      </p:sp>
      <p:sp>
        <p:nvSpPr>
          <p:cNvPr id="7" name="TextBox 6">
            <a:extLst>
              <a:ext uri="{FF2B5EF4-FFF2-40B4-BE49-F238E27FC236}">
                <a16:creationId xmlns:a16="http://schemas.microsoft.com/office/drawing/2014/main" id="{0484CD37-F10B-D2E1-E54C-469362EFBF03}"/>
              </a:ext>
            </a:extLst>
          </p:cNvPr>
          <p:cNvSpPr txBox="1"/>
          <p:nvPr/>
        </p:nvSpPr>
        <p:spPr>
          <a:xfrm>
            <a:off x="7372762" y="2597266"/>
            <a:ext cx="2621235" cy="369332"/>
          </a:xfrm>
          <a:prstGeom prst="rect">
            <a:avLst/>
          </a:prstGeom>
          <a:noFill/>
        </p:spPr>
        <p:txBody>
          <a:bodyPr wrap="square" rtlCol="0">
            <a:spAutoFit/>
          </a:bodyPr>
          <a:lstStyle/>
          <a:p>
            <a:r>
              <a:rPr lang="en-US" b="1" dirty="0"/>
              <a:t>Uncontrolled Flows</a:t>
            </a:r>
          </a:p>
        </p:txBody>
      </p:sp>
      <p:cxnSp>
        <p:nvCxnSpPr>
          <p:cNvPr id="9" name="Straight Arrow Connector 8">
            <a:extLst>
              <a:ext uri="{FF2B5EF4-FFF2-40B4-BE49-F238E27FC236}">
                <a16:creationId xmlns:a16="http://schemas.microsoft.com/office/drawing/2014/main" id="{F555DC06-4B25-FED0-A156-EDC3D733FC92}"/>
              </a:ext>
            </a:extLst>
          </p:cNvPr>
          <p:cNvCxnSpPr>
            <a:cxnSpLocks/>
          </p:cNvCxnSpPr>
          <p:nvPr/>
        </p:nvCxnSpPr>
        <p:spPr>
          <a:xfrm flipV="1">
            <a:off x="7312386" y="2953639"/>
            <a:ext cx="3262974" cy="1339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3915F16-BF20-CB14-C45C-B18A0EC52C5C}"/>
              </a:ext>
            </a:extLst>
          </p:cNvPr>
          <p:cNvSpPr txBox="1"/>
          <p:nvPr/>
        </p:nvSpPr>
        <p:spPr>
          <a:xfrm>
            <a:off x="7282197" y="3969237"/>
            <a:ext cx="3150914" cy="369332"/>
          </a:xfrm>
          <a:prstGeom prst="rect">
            <a:avLst/>
          </a:prstGeom>
          <a:noFill/>
        </p:spPr>
        <p:txBody>
          <a:bodyPr wrap="square" rtlCol="0">
            <a:spAutoFit/>
          </a:bodyPr>
          <a:lstStyle/>
          <a:p>
            <a:r>
              <a:rPr lang="en-US" b="1" dirty="0"/>
              <a:t>Regulated Ensemble DSS</a:t>
            </a:r>
          </a:p>
        </p:txBody>
      </p:sp>
    </p:spTree>
    <p:extLst>
      <p:ext uri="{BB962C8B-B14F-4D97-AF65-F5344CB8AC3E}">
        <p14:creationId xmlns:p14="http://schemas.microsoft.com/office/powerpoint/2010/main" val="27568605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80BBD-733E-6718-78F6-003F60E6291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23AC62A-8B64-A51A-6719-543805EE267D}"/>
              </a:ext>
            </a:extLst>
          </p:cNvPr>
          <p:cNvSpPr>
            <a:spLocks noGrp="1"/>
          </p:cNvSpPr>
          <p:nvPr>
            <p:ph type="title"/>
          </p:nvPr>
        </p:nvSpPr>
        <p:spPr/>
        <p:txBody>
          <a:bodyPr/>
          <a:lstStyle/>
          <a:p>
            <a:r>
              <a:rPr lang="en-US" dirty="0"/>
              <a:t>Example Application</a:t>
            </a:r>
          </a:p>
        </p:txBody>
      </p:sp>
    </p:spTree>
    <p:extLst>
      <p:ext uri="{BB962C8B-B14F-4D97-AF65-F5344CB8AC3E}">
        <p14:creationId xmlns:p14="http://schemas.microsoft.com/office/powerpoint/2010/main" val="24327645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EFC9A5-4C17-E10F-2137-3DD463482EA6}"/>
              </a:ext>
            </a:extLst>
          </p:cNvPr>
          <p:cNvSpPr>
            <a:spLocks noGrp="1"/>
          </p:cNvSpPr>
          <p:nvPr>
            <p:ph type="title"/>
          </p:nvPr>
        </p:nvSpPr>
        <p:spPr/>
        <p:txBody>
          <a:bodyPr/>
          <a:lstStyle/>
          <a:p>
            <a:pPr algn="ctr"/>
            <a:r>
              <a:rPr lang="en-US" dirty="0"/>
              <a:t>EFP Example Application</a:t>
            </a:r>
          </a:p>
        </p:txBody>
      </p:sp>
      <p:pic>
        <p:nvPicPr>
          <p:cNvPr id="10" name="Picture 9">
            <a:extLst>
              <a:ext uri="{FF2B5EF4-FFF2-40B4-BE49-F238E27FC236}">
                <a16:creationId xmlns:a16="http://schemas.microsoft.com/office/drawing/2014/main" id="{1403603A-6F49-8DF4-40FC-EE93CF6F4AC8}"/>
              </a:ext>
            </a:extLst>
          </p:cNvPr>
          <p:cNvPicPr>
            <a:picLocks noChangeAspect="1"/>
          </p:cNvPicPr>
          <p:nvPr/>
        </p:nvPicPr>
        <p:blipFill>
          <a:blip r:embed="rId3"/>
          <a:stretch>
            <a:fillRect/>
          </a:stretch>
        </p:blipFill>
        <p:spPr>
          <a:xfrm>
            <a:off x="1285503" y="1864123"/>
            <a:ext cx="9620992" cy="4864896"/>
          </a:xfrm>
          <a:prstGeom prst="rect">
            <a:avLst/>
          </a:prstGeom>
          <a:ln>
            <a:solidFill>
              <a:schemeClr val="tx1"/>
            </a:solidFill>
          </a:ln>
        </p:spPr>
      </p:pic>
      <p:sp>
        <p:nvSpPr>
          <p:cNvPr id="16" name="TextBox 15">
            <a:extLst>
              <a:ext uri="{FF2B5EF4-FFF2-40B4-BE49-F238E27FC236}">
                <a16:creationId xmlns:a16="http://schemas.microsoft.com/office/drawing/2014/main" id="{12F7C7ED-3DC1-AB12-9E3E-86C29BFEE30A}"/>
              </a:ext>
            </a:extLst>
          </p:cNvPr>
          <p:cNvSpPr txBox="1"/>
          <p:nvPr/>
        </p:nvSpPr>
        <p:spPr>
          <a:xfrm>
            <a:off x="1095498" y="1046673"/>
            <a:ext cx="10001003" cy="646331"/>
          </a:xfrm>
          <a:prstGeom prst="rect">
            <a:avLst/>
          </a:prstGeom>
          <a:noFill/>
        </p:spPr>
        <p:txBody>
          <a:bodyPr wrap="square">
            <a:spAutoFit/>
          </a:bodyPr>
          <a:lstStyle/>
          <a:p>
            <a:r>
              <a:rPr lang="en-US" b="1" dirty="0"/>
              <a:t>https://www.hec.usace.army.mil/confluence/cwmsdocs/ctg/general-hec-rts/running-the-ensemble-forecasting-processor-in-cavi</a:t>
            </a:r>
          </a:p>
        </p:txBody>
      </p:sp>
    </p:spTree>
    <p:extLst>
      <p:ext uri="{BB962C8B-B14F-4D97-AF65-F5344CB8AC3E}">
        <p14:creationId xmlns:p14="http://schemas.microsoft.com/office/powerpoint/2010/main" val="3287442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DF212-B779-7DF4-3990-4CD6FAFE45E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6544B5F-754B-6B40-DD04-7AF9451AEFCF}"/>
              </a:ext>
            </a:extLst>
          </p:cNvPr>
          <p:cNvSpPr>
            <a:spLocks noGrp="1"/>
          </p:cNvSpPr>
          <p:nvPr>
            <p:ph idx="1"/>
          </p:nvPr>
        </p:nvSpPr>
        <p:spPr/>
        <p:txBody>
          <a:bodyPr/>
          <a:lstStyle/>
          <a:p>
            <a:pPr marL="342900" indent="-342900" eaLnBrk="0" hangingPunct="0">
              <a:spcBef>
                <a:spcPct val="20000"/>
              </a:spcBef>
              <a:buFont typeface="Wingdings" pitchFamily="2" charset="2"/>
              <a:buChar char="§"/>
              <a:defRPr/>
            </a:pPr>
            <a:endParaRPr lang="en-US" sz="2400" kern="0" dirty="0"/>
          </a:p>
          <a:p>
            <a:pPr marL="342900" indent="-342900">
              <a:buFont typeface="Arial" panose="020B0604020202020204" pitchFamily="34" charset="0"/>
              <a:buChar char="•"/>
            </a:pPr>
            <a:r>
              <a:rPr lang="en-US" dirty="0"/>
              <a:t>CWMS Overview</a:t>
            </a:r>
          </a:p>
          <a:p>
            <a:pPr marL="342900" indent="-342900">
              <a:buFont typeface="Arial" panose="020B0604020202020204" pitchFamily="34" charset="0"/>
              <a:buChar char="•"/>
            </a:pPr>
            <a:r>
              <a:rPr lang="en-US" dirty="0"/>
              <a:t>Primary Forecasting Options within HEC-RTS</a:t>
            </a:r>
          </a:p>
          <a:p>
            <a:pPr marL="342900" indent="-342900">
              <a:buFont typeface="Arial" panose="020B0604020202020204" pitchFamily="34" charset="0"/>
              <a:buChar char="•"/>
            </a:pPr>
            <a:r>
              <a:rPr lang="en-US" dirty="0"/>
              <a:t>HEC-RTS Ensemble Compute</a:t>
            </a:r>
          </a:p>
          <a:p>
            <a:pPr marL="342900" indent="-342900">
              <a:buFont typeface="Arial" panose="020B0604020202020204" pitchFamily="34" charset="0"/>
              <a:buChar char="•"/>
            </a:pPr>
            <a:r>
              <a:rPr lang="en-US" dirty="0"/>
              <a:t>HEC-RTS Ensemble Forecast Processor</a:t>
            </a:r>
          </a:p>
          <a:p>
            <a:pPr marL="342900" indent="-342900">
              <a:buFont typeface="Arial" panose="020B0604020202020204" pitchFamily="34" charset="0"/>
              <a:buChar char="•"/>
            </a:pPr>
            <a:r>
              <a:rPr lang="en-US" dirty="0"/>
              <a:t>Example Application </a:t>
            </a:r>
          </a:p>
        </p:txBody>
      </p:sp>
      <p:sp>
        <p:nvSpPr>
          <p:cNvPr id="4" name="Title 3">
            <a:extLst>
              <a:ext uri="{FF2B5EF4-FFF2-40B4-BE49-F238E27FC236}">
                <a16:creationId xmlns:a16="http://schemas.microsoft.com/office/drawing/2014/main" id="{EE011F62-A94E-4A3C-503E-81796386DA3B}"/>
              </a:ext>
            </a:extLst>
          </p:cNvPr>
          <p:cNvSpPr>
            <a:spLocks noGrp="1"/>
          </p:cNvSpPr>
          <p:nvPr>
            <p:ph type="title"/>
          </p:nvPr>
        </p:nvSpPr>
        <p:spPr/>
        <p:txBody>
          <a:bodyPr/>
          <a:lstStyle/>
          <a:p>
            <a:r>
              <a:rPr lang="en-US" dirty="0"/>
              <a:t>Overview</a:t>
            </a:r>
          </a:p>
        </p:txBody>
      </p:sp>
    </p:spTree>
    <p:extLst>
      <p:ext uri="{BB962C8B-B14F-4D97-AF65-F5344CB8AC3E}">
        <p14:creationId xmlns:p14="http://schemas.microsoft.com/office/powerpoint/2010/main" val="201840761"/>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609F6-C5B2-F7E5-5EEE-C23C17AD51F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46D07B61-049B-0F62-1023-58CB660975FD}"/>
              </a:ext>
            </a:extLst>
          </p:cNvPr>
          <p:cNvPicPr>
            <a:picLocks noChangeAspect="1"/>
          </p:cNvPicPr>
          <p:nvPr/>
        </p:nvPicPr>
        <p:blipFill>
          <a:blip r:embed="rId3"/>
          <a:stretch>
            <a:fillRect/>
          </a:stretch>
        </p:blipFill>
        <p:spPr>
          <a:xfrm>
            <a:off x="1560568" y="873228"/>
            <a:ext cx="9070864" cy="5855791"/>
          </a:xfrm>
          <a:prstGeom prst="rect">
            <a:avLst/>
          </a:prstGeom>
          <a:ln>
            <a:solidFill>
              <a:schemeClr val="tx1"/>
            </a:solidFill>
          </a:ln>
        </p:spPr>
      </p:pic>
      <p:sp>
        <p:nvSpPr>
          <p:cNvPr id="3" name="Title 2">
            <a:extLst>
              <a:ext uri="{FF2B5EF4-FFF2-40B4-BE49-F238E27FC236}">
                <a16:creationId xmlns:a16="http://schemas.microsoft.com/office/drawing/2014/main" id="{9AD465D0-9088-29D8-C6EF-D48F5151C890}"/>
              </a:ext>
            </a:extLst>
          </p:cNvPr>
          <p:cNvSpPr>
            <a:spLocks noGrp="1"/>
          </p:cNvSpPr>
          <p:nvPr>
            <p:ph type="title"/>
          </p:nvPr>
        </p:nvSpPr>
        <p:spPr/>
        <p:txBody>
          <a:bodyPr/>
          <a:lstStyle/>
          <a:p>
            <a:pPr algn="ctr"/>
            <a:r>
              <a:rPr lang="en-US" dirty="0"/>
              <a:t>EFP Example Application</a:t>
            </a:r>
          </a:p>
        </p:txBody>
      </p:sp>
      <p:pic>
        <p:nvPicPr>
          <p:cNvPr id="6" name="Picture 5">
            <a:extLst>
              <a:ext uri="{FF2B5EF4-FFF2-40B4-BE49-F238E27FC236}">
                <a16:creationId xmlns:a16="http://schemas.microsoft.com/office/drawing/2014/main" id="{3C82B2C4-2729-D77F-2775-1B526FDC2101}"/>
              </a:ext>
            </a:extLst>
          </p:cNvPr>
          <p:cNvPicPr>
            <a:picLocks noChangeAspect="1"/>
          </p:cNvPicPr>
          <p:nvPr/>
        </p:nvPicPr>
        <p:blipFill>
          <a:blip r:embed="rId4"/>
          <a:stretch>
            <a:fillRect/>
          </a:stretch>
        </p:blipFill>
        <p:spPr>
          <a:xfrm>
            <a:off x="3797535" y="3705301"/>
            <a:ext cx="3578624" cy="3152699"/>
          </a:xfrm>
          <a:prstGeom prst="rect">
            <a:avLst/>
          </a:prstGeom>
        </p:spPr>
      </p:pic>
    </p:spTree>
    <p:extLst>
      <p:ext uri="{BB962C8B-B14F-4D97-AF65-F5344CB8AC3E}">
        <p14:creationId xmlns:p14="http://schemas.microsoft.com/office/powerpoint/2010/main" val="39203278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3480B-F826-5AF8-93E4-0F2E32E78C6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1E447CD-AC71-B1C3-8E2A-60C4564C7E12}"/>
              </a:ext>
            </a:extLst>
          </p:cNvPr>
          <p:cNvSpPr>
            <a:spLocks noGrp="1"/>
          </p:cNvSpPr>
          <p:nvPr>
            <p:ph type="title"/>
          </p:nvPr>
        </p:nvSpPr>
        <p:spPr/>
        <p:txBody>
          <a:bodyPr/>
          <a:lstStyle/>
          <a:p>
            <a:pPr algn="ctr"/>
            <a:r>
              <a:rPr lang="en-US" dirty="0"/>
              <a:t>EFP Example Application</a:t>
            </a:r>
          </a:p>
        </p:txBody>
      </p:sp>
      <p:pic>
        <p:nvPicPr>
          <p:cNvPr id="5" name="Picture 4">
            <a:extLst>
              <a:ext uri="{FF2B5EF4-FFF2-40B4-BE49-F238E27FC236}">
                <a16:creationId xmlns:a16="http://schemas.microsoft.com/office/drawing/2014/main" id="{27192502-7459-995A-FDDA-E183DE619E7F}"/>
              </a:ext>
            </a:extLst>
          </p:cNvPr>
          <p:cNvPicPr>
            <a:picLocks noChangeAspect="1"/>
          </p:cNvPicPr>
          <p:nvPr/>
        </p:nvPicPr>
        <p:blipFill>
          <a:blip r:embed="rId3"/>
          <a:stretch>
            <a:fillRect/>
          </a:stretch>
        </p:blipFill>
        <p:spPr>
          <a:xfrm>
            <a:off x="212349" y="1109548"/>
            <a:ext cx="5636001" cy="3657300"/>
          </a:xfrm>
          <a:prstGeom prst="rect">
            <a:avLst/>
          </a:prstGeom>
          <a:ln>
            <a:solidFill>
              <a:schemeClr val="tx1"/>
            </a:solidFill>
          </a:ln>
        </p:spPr>
      </p:pic>
      <p:pic>
        <p:nvPicPr>
          <p:cNvPr id="8" name="Picture 7">
            <a:extLst>
              <a:ext uri="{FF2B5EF4-FFF2-40B4-BE49-F238E27FC236}">
                <a16:creationId xmlns:a16="http://schemas.microsoft.com/office/drawing/2014/main" id="{4D8C8250-3C76-F05F-A924-31B1B04DA7E1}"/>
              </a:ext>
            </a:extLst>
          </p:cNvPr>
          <p:cNvPicPr>
            <a:picLocks noChangeAspect="1"/>
          </p:cNvPicPr>
          <p:nvPr/>
        </p:nvPicPr>
        <p:blipFill>
          <a:blip r:embed="rId4"/>
          <a:stretch>
            <a:fillRect/>
          </a:stretch>
        </p:blipFill>
        <p:spPr>
          <a:xfrm>
            <a:off x="6343652" y="1109548"/>
            <a:ext cx="5594877" cy="3657300"/>
          </a:xfrm>
          <a:prstGeom prst="rect">
            <a:avLst/>
          </a:prstGeom>
          <a:ln>
            <a:solidFill>
              <a:schemeClr val="tx1"/>
            </a:solidFill>
          </a:ln>
        </p:spPr>
      </p:pic>
      <p:pic>
        <p:nvPicPr>
          <p:cNvPr id="10" name="Picture 9">
            <a:extLst>
              <a:ext uri="{FF2B5EF4-FFF2-40B4-BE49-F238E27FC236}">
                <a16:creationId xmlns:a16="http://schemas.microsoft.com/office/drawing/2014/main" id="{2315C8EE-E48F-0711-9873-72149FCF5D71}"/>
              </a:ext>
            </a:extLst>
          </p:cNvPr>
          <p:cNvPicPr>
            <a:picLocks noChangeAspect="1"/>
          </p:cNvPicPr>
          <p:nvPr/>
        </p:nvPicPr>
        <p:blipFill>
          <a:blip r:embed="rId5"/>
          <a:stretch>
            <a:fillRect/>
          </a:stretch>
        </p:blipFill>
        <p:spPr>
          <a:xfrm>
            <a:off x="3288612" y="3085845"/>
            <a:ext cx="5614776" cy="3657300"/>
          </a:xfrm>
          <a:prstGeom prst="rect">
            <a:avLst/>
          </a:prstGeom>
          <a:ln>
            <a:solidFill>
              <a:schemeClr val="tx1"/>
            </a:solidFill>
          </a:ln>
        </p:spPr>
      </p:pic>
      <p:sp>
        <p:nvSpPr>
          <p:cNvPr id="2" name="TextBox 1">
            <a:extLst>
              <a:ext uri="{FF2B5EF4-FFF2-40B4-BE49-F238E27FC236}">
                <a16:creationId xmlns:a16="http://schemas.microsoft.com/office/drawing/2014/main" id="{E7E1E841-0C51-FF7A-AEFA-A32726151D13}"/>
              </a:ext>
            </a:extLst>
          </p:cNvPr>
          <p:cNvSpPr txBox="1"/>
          <p:nvPr/>
        </p:nvSpPr>
        <p:spPr>
          <a:xfrm>
            <a:off x="609600" y="3085845"/>
            <a:ext cx="1808480" cy="923330"/>
          </a:xfrm>
          <a:prstGeom prst="rect">
            <a:avLst/>
          </a:prstGeom>
          <a:noFill/>
        </p:spPr>
        <p:txBody>
          <a:bodyPr wrap="square" rtlCol="0">
            <a:spAutoFit/>
          </a:bodyPr>
          <a:lstStyle/>
          <a:p>
            <a:r>
              <a:rPr lang="en-US" dirty="0"/>
              <a:t>Lookback time-series = Observed Flow</a:t>
            </a:r>
          </a:p>
        </p:txBody>
      </p:sp>
      <p:sp>
        <p:nvSpPr>
          <p:cNvPr id="4" name="TextBox 3">
            <a:extLst>
              <a:ext uri="{FF2B5EF4-FFF2-40B4-BE49-F238E27FC236}">
                <a16:creationId xmlns:a16="http://schemas.microsoft.com/office/drawing/2014/main" id="{448D45B2-8764-A21E-CA45-82DAD6EED71E}"/>
              </a:ext>
            </a:extLst>
          </p:cNvPr>
          <p:cNvSpPr txBox="1"/>
          <p:nvPr/>
        </p:nvSpPr>
        <p:spPr>
          <a:xfrm>
            <a:off x="9516718" y="3085845"/>
            <a:ext cx="2065682" cy="923330"/>
          </a:xfrm>
          <a:prstGeom prst="rect">
            <a:avLst/>
          </a:prstGeom>
          <a:noFill/>
        </p:spPr>
        <p:txBody>
          <a:bodyPr wrap="square" rtlCol="0">
            <a:spAutoFit/>
          </a:bodyPr>
          <a:lstStyle/>
          <a:p>
            <a:r>
              <a:rPr lang="en-US" dirty="0"/>
              <a:t>Forcaset time-series = Ensemble Dataset</a:t>
            </a:r>
          </a:p>
        </p:txBody>
      </p:sp>
      <p:sp>
        <p:nvSpPr>
          <p:cNvPr id="6" name="TextBox 5">
            <a:extLst>
              <a:ext uri="{FF2B5EF4-FFF2-40B4-BE49-F238E27FC236}">
                <a16:creationId xmlns:a16="http://schemas.microsoft.com/office/drawing/2014/main" id="{C2BEEA08-A3BB-9150-E4AB-51A45A19FF69}"/>
              </a:ext>
            </a:extLst>
          </p:cNvPr>
          <p:cNvSpPr txBox="1"/>
          <p:nvPr/>
        </p:nvSpPr>
        <p:spPr>
          <a:xfrm>
            <a:off x="8934277" y="4914495"/>
            <a:ext cx="3004251" cy="1754326"/>
          </a:xfrm>
          <a:prstGeom prst="rect">
            <a:avLst/>
          </a:prstGeom>
          <a:noFill/>
        </p:spPr>
        <p:txBody>
          <a:bodyPr wrap="square" rtlCol="0">
            <a:spAutoFit/>
          </a:bodyPr>
          <a:lstStyle/>
          <a:p>
            <a:r>
              <a:rPr lang="en-US" dirty="0"/>
              <a:t>Metrics will be computed for the 3-day volume and the ensemble members closest to the 0.1, 0.5, and 0.9 percentile 3-day volumes will be extracted</a:t>
            </a:r>
          </a:p>
        </p:txBody>
      </p:sp>
    </p:spTree>
    <p:extLst>
      <p:ext uri="{BB962C8B-B14F-4D97-AF65-F5344CB8AC3E}">
        <p14:creationId xmlns:p14="http://schemas.microsoft.com/office/powerpoint/2010/main" val="40684737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09FA5-AEA2-A4F9-F654-4BF9B5AA762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F34A929-B112-E4FB-8271-BF4FC46A7EFF}"/>
              </a:ext>
            </a:extLst>
          </p:cNvPr>
          <p:cNvSpPr>
            <a:spLocks noGrp="1"/>
          </p:cNvSpPr>
          <p:nvPr>
            <p:ph type="title"/>
          </p:nvPr>
        </p:nvSpPr>
        <p:spPr/>
        <p:txBody>
          <a:bodyPr/>
          <a:lstStyle/>
          <a:p>
            <a:pPr algn="ctr"/>
            <a:r>
              <a:rPr lang="en-US" dirty="0"/>
              <a:t>EFP Example Application</a:t>
            </a:r>
          </a:p>
        </p:txBody>
      </p:sp>
      <p:pic>
        <p:nvPicPr>
          <p:cNvPr id="4" name="Picture 3">
            <a:extLst>
              <a:ext uri="{FF2B5EF4-FFF2-40B4-BE49-F238E27FC236}">
                <a16:creationId xmlns:a16="http://schemas.microsoft.com/office/drawing/2014/main" id="{EE3360EF-6670-70B0-C6E4-A382A90D6360}"/>
              </a:ext>
            </a:extLst>
          </p:cNvPr>
          <p:cNvPicPr>
            <a:picLocks noChangeAspect="1"/>
          </p:cNvPicPr>
          <p:nvPr/>
        </p:nvPicPr>
        <p:blipFill>
          <a:blip r:embed="rId3"/>
          <a:stretch>
            <a:fillRect/>
          </a:stretch>
        </p:blipFill>
        <p:spPr>
          <a:xfrm>
            <a:off x="3444884" y="961901"/>
            <a:ext cx="8391516" cy="5495454"/>
          </a:xfrm>
          <a:prstGeom prst="rect">
            <a:avLst/>
          </a:prstGeom>
        </p:spPr>
      </p:pic>
      <p:sp>
        <p:nvSpPr>
          <p:cNvPr id="2" name="TextBox 1">
            <a:extLst>
              <a:ext uri="{FF2B5EF4-FFF2-40B4-BE49-F238E27FC236}">
                <a16:creationId xmlns:a16="http://schemas.microsoft.com/office/drawing/2014/main" id="{B24805CA-A9E8-2E9C-7E80-FC96A23916E2}"/>
              </a:ext>
            </a:extLst>
          </p:cNvPr>
          <p:cNvSpPr txBox="1"/>
          <p:nvPr/>
        </p:nvSpPr>
        <p:spPr>
          <a:xfrm>
            <a:off x="111926" y="958108"/>
            <a:ext cx="3241684" cy="3139321"/>
          </a:xfrm>
          <a:prstGeom prst="rect">
            <a:avLst/>
          </a:prstGeom>
          <a:noFill/>
        </p:spPr>
        <p:txBody>
          <a:bodyPr wrap="square" rtlCol="0">
            <a:spAutoFit/>
          </a:bodyPr>
          <a:lstStyle/>
          <a:p>
            <a:pPr marL="285750" indent="-285750">
              <a:buFont typeface="Arial" panose="020B0604020202020204" pitchFamily="34" charset="0"/>
              <a:buChar char="•"/>
            </a:pPr>
            <a:r>
              <a:rPr lang="en-US" dirty="0"/>
              <a:t>The model linking framework provides options for swapping out different ensemble members</a:t>
            </a:r>
          </a:p>
          <a:p>
            <a:pPr marL="285750" indent="-285750">
              <a:buFont typeface="Arial" panose="020B0604020202020204" pitchFamily="34" charset="0"/>
              <a:buChar char="•"/>
            </a:pPr>
            <a:r>
              <a:rPr lang="en-US" dirty="0"/>
              <a:t>The figure shows the HEC-ResSim alternative being linked to the ensemble member that was closest to the 0.5 percentile 3-day volume</a:t>
            </a:r>
          </a:p>
        </p:txBody>
      </p:sp>
    </p:spTree>
    <p:extLst>
      <p:ext uri="{BB962C8B-B14F-4D97-AF65-F5344CB8AC3E}">
        <p14:creationId xmlns:p14="http://schemas.microsoft.com/office/powerpoint/2010/main" val="25447161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D1D92-328E-DB97-57BA-D2BAC089D3F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6D36942-E00D-EB4A-DDFD-9C252DF6A2F6}"/>
              </a:ext>
            </a:extLst>
          </p:cNvPr>
          <p:cNvSpPr>
            <a:spLocks noGrp="1"/>
          </p:cNvSpPr>
          <p:nvPr>
            <p:ph type="title"/>
          </p:nvPr>
        </p:nvSpPr>
        <p:spPr/>
        <p:txBody>
          <a:bodyPr/>
          <a:lstStyle/>
          <a:p>
            <a:pPr algn="ctr"/>
            <a:r>
              <a:rPr lang="en-US" dirty="0"/>
              <a:t>EFP Example Application</a:t>
            </a:r>
          </a:p>
        </p:txBody>
      </p:sp>
      <p:pic>
        <p:nvPicPr>
          <p:cNvPr id="5" name="Picture 4">
            <a:extLst>
              <a:ext uri="{FF2B5EF4-FFF2-40B4-BE49-F238E27FC236}">
                <a16:creationId xmlns:a16="http://schemas.microsoft.com/office/drawing/2014/main" id="{F357051B-E8DB-4062-1F23-EEEBB27BBB77}"/>
              </a:ext>
            </a:extLst>
          </p:cNvPr>
          <p:cNvPicPr>
            <a:picLocks noChangeAspect="1"/>
          </p:cNvPicPr>
          <p:nvPr/>
        </p:nvPicPr>
        <p:blipFill>
          <a:blip r:embed="rId3"/>
          <a:stretch>
            <a:fillRect/>
          </a:stretch>
        </p:blipFill>
        <p:spPr>
          <a:xfrm>
            <a:off x="181882" y="1054099"/>
            <a:ext cx="3785688" cy="3200400"/>
          </a:xfrm>
          <a:prstGeom prst="rect">
            <a:avLst/>
          </a:prstGeom>
          <a:ln>
            <a:solidFill>
              <a:schemeClr val="tx1"/>
            </a:solidFill>
          </a:ln>
        </p:spPr>
      </p:pic>
      <p:pic>
        <p:nvPicPr>
          <p:cNvPr id="9" name="Picture 8">
            <a:extLst>
              <a:ext uri="{FF2B5EF4-FFF2-40B4-BE49-F238E27FC236}">
                <a16:creationId xmlns:a16="http://schemas.microsoft.com/office/drawing/2014/main" id="{BFB0468B-8D75-48B3-C8F6-F0833E4124B2}"/>
              </a:ext>
            </a:extLst>
          </p:cNvPr>
          <p:cNvPicPr>
            <a:picLocks noChangeAspect="1"/>
          </p:cNvPicPr>
          <p:nvPr/>
        </p:nvPicPr>
        <p:blipFill>
          <a:blip r:embed="rId4"/>
          <a:stretch>
            <a:fillRect/>
          </a:stretch>
        </p:blipFill>
        <p:spPr>
          <a:xfrm>
            <a:off x="8014751" y="1054099"/>
            <a:ext cx="3995367" cy="3200400"/>
          </a:xfrm>
          <a:prstGeom prst="rect">
            <a:avLst/>
          </a:prstGeom>
          <a:ln>
            <a:solidFill>
              <a:schemeClr val="tx1"/>
            </a:solidFill>
          </a:ln>
        </p:spPr>
      </p:pic>
      <p:pic>
        <p:nvPicPr>
          <p:cNvPr id="11" name="Picture 10">
            <a:extLst>
              <a:ext uri="{FF2B5EF4-FFF2-40B4-BE49-F238E27FC236}">
                <a16:creationId xmlns:a16="http://schemas.microsoft.com/office/drawing/2014/main" id="{9BB695A5-9C78-0616-781A-1ACE74B1E41D}"/>
              </a:ext>
            </a:extLst>
          </p:cNvPr>
          <p:cNvPicPr>
            <a:picLocks noChangeAspect="1"/>
          </p:cNvPicPr>
          <p:nvPr/>
        </p:nvPicPr>
        <p:blipFill>
          <a:blip r:embed="rId5"/>
          <a:stretch>
            <a:fillRect/>
          </a:stretch>
        </p:blipFill>
        <p:spPr>
          <a:xfrm>
            <a:off x="4177250" y="1054099"/>
            <a:ext cx="3625349" cy="3200400"/>
          </a:xfrm>
          <a:prstGeom prst="rect">
            <a:avLst/>
          </a:prstGeom>
          <a:ln>
            <a:solidFill>
              <a:schemeClr val="tx1"/>
            </a:solidFill>
          </a:ln>
        </p:spPr>
      </p:pic>
      <p:cxnSp>
        <p:nvCxnSpPr>
          <p:cNvPr id="13" name="Straight Connector 12">
            <a:extLst>
              <a:ext uri="{FF2B5EF4-FFF2-40B4-BE49-F238E27FC236}">
                <a16:creationId xmlns:a16="http://schemas.microsoft.com/office/drawing/2014/main" id="{5985CBB8-CD76-F622-BD98-0CA01B923B17}"/>
              </a:ext>
            </a:extLst>
          </p:cNvPr>
          <p:cNvCxnSpPr/>
          <p:nvPr/>
        </p:nvCxnSpPr>
        <p:spPr>
          <a:xfrm>
            <a:off x="3524250" y="5651500"/>
            <a:ext cx="279400" cy="0"/>
          </a:xfrm>
          <a:prstGeom prst="line">
            <a:avLst/>
          </a:prstGeom>
          <a:ln w="25400"/>
        </p:spPr>
        <p:style>
          <a:lnRef idx="1">
            <a:schemeClr val="accent6"/>
          </a:lnRef>
          <a:fillRef idx="0">
            <a:schemeClr val="accent6"/>
          </a:fillRef>
          <a:effectRef idx="0">
            <a:schemeClr val="accent6"/>
          </a:effectRef>
          <a:fontRef idx="minor">
            <a:schemeClr val="tx1"/>
          </a:fontRef>
        </p:style>
      </p:cxnSp>
      <p:cxnSp>
        <p:nvCxnSpPr>
          <p:cNvPr id="14" name="Straight Connector 13">
            <a:extLst>
              <a:ext uri="{FF2B5EF4-FFF2-40B4-BE49-F238E27FC236}">
                <a16:creationId xmlns:a16="http://schemas.microsoft.com/office/drawing/2014/main" id="{E02347D9-D4F2-86E9-ABEE-19FCCC1A8846}"/>
              </a:ext>
            </a:extLst>
          </p:cNvPr>
          <p:cNvCxnSpPr/>
          <p:nvPr/>
        </p:nvCxnSpPr>
        <p:spPr>
          <a:xfrm>
            <a:off x="3524250" y="6064250"/>
            <a:ext cx="279400" cy="0"/>
          </a:xfrm>
          <a:prstGeom prst="line">
            <a:avLst/>
          </a:prstGeom>
          <a:ln w="25400">
            <a:solidFill>
              <a:srgbClr val="00B050"/>
            </a:solidFill>
          </a:ln>
        </p:spPr>
        <p:style>
          <a:lnRef idx="1">
            <a:schemeClr val="accent6"/>
          </a:lnRef>
          <a:fillRef idx="0">
            <a:schemeClr val="accent6"/>
          </a:fillRef>
          <a:effectRef idx="0">
            <a:schemeClr val="accent6"/>
          </a:effectRef>
          <a:fontRef idx="minor">
            <a:schemeClr val="tx1"/>
          </a:fontRef>
        </p:style>
      </p:cxnSp>
      <p:sp>
        <p:nvSpPr>
          <p:cNvPr id="15" name="TextBox 14">
            <a:extLst>
              <a:ext uri="{FF2B5EF4-FFF2-40B4-BE49-F238E27FC236}">
                <a16:creationId xmlns:a16="http://schemas.microsoft.com/office/drawing/2014/main" id="{D96464B8-F7A2-35E6-5F96-9561502617DF}"/>
              </a:ext>
            </a:extLst>
          </p:cNvPr>
          <p:cNvSpPr txBox="1"/>
          <p:nvPr/>
        </p:nvSpPr>
        <p:spPr>
          <a:xfrm>
            <a:off x="3855616" y="5466834"/>
            <a:ext cx="3464884" cy="369332"/>
          </a:xfrm>
          <a:prstGeom prst="rect">
            <a:avLst/>
          </a:prstGeom>
          <a:noFill/>
        </p:spPr>
        <p:txBody>
          <a:bodyPr wrap="square" rtlCol="0">
            <a:spAutoFit/>
          </a:bodyPr>
          <a:lstStyle/>
          <a:p>
            <a:r>
              <a:rPr lang="en-US" dirty="0"/>
              <a:t>NBM + HEC-HMS Forecast</a:t>
            </a:r>
          </a:p>
        </p:txBody>
      </p:sp>
      <p:sp>
        <p:nvSpPr>
          <p:cNvPr id="17" name="TextBox 16">
            <a:extLst>
              <a:ext uri="{FF2B5EF4-FFF2-40B4-BE49-F238E27FC236}">
                <a16:creationId xmlns:a16="http://schemas.microsoft.com/office/drawing/2014/main" id="{738682A1-CDF7-BD1A-E677-45A77382D4B6}"/>
              </a:ext>
            </a:extLst>
          </p:cNvPr>
          <p:cNvSpPr txBox="1"/>
          <p:nvPr/>
        </p:nvSpPr>
        <p:spPr>
          <a:xfrm>
            <a:off x="3855616" y="5879584"/>
            <a:ext cx="3719934" cy="369332"/>
          </a:xfrm>
          <a:prstGeom prst="rect">
            <a:avLst/>
          </a:prstGeom>
          <a:noFill/>
        </p:spPr>
        <p:txBody>
          <a:bodyPr wrap="square" rtlCol="0">
            <a:spAutoFit/>
          </a:bodyPr>
          <a:lstStyle/>
          <a:p>
            <a:r>
              <a:rPr lang="en-US" dirty="0"/>
              <a:t>RFC Ensemble Member Forecast</a:t>
            </a:r>
          </a:p>
        </p:txBody>
      </p:sp>
      <p:sp>
        <p:nvSpPr>
          <p:cNvPr id="18" name="TextBox 17">
            <a:extLst>
              <a:ext uri="{FF2B5EF4-FFF2-40B4-BE49-F238E27FC236}">
                <a16:creationId xmlns:a16="http://schemas.microsoft.com/office/drawing/2014/main" id="{98CEFA95-1E77-26E5-64BF-272960916752}"/>
              </a:ext>
            </a:extLst>
          </p:cNvPr>
          <p:cNvSpPr txBox="1"/>
          <p:nvPr/>
        </p:nvSpPr>
        <p:spPr>
          <a:xfrm>
            <a:off x="4177250" y="4178726"/>
            <a:ext cx="3625349" cy="646331"/>
          </a:xfrm>
          <a:prstGeom prst="rect">
            <a:avLst/>
          </a:prstGeom>
          <a:noFill/>
        </p:spPr>
        <p:txBody>
          <a:bodyPr wrap="square" rtlCol="0">
            <a:spAutoFit/>
          </a:bodyPr>
          <a:lstStyle/>
          <a:p>
            <a:r>
              <a:rPr lang="en-US" dirty="0"/>
              <a:t>Ensemble member closest to 50</a:t>
            </a:r>
            <a:r>
              <a:rPr lang="en-US" baseline="30000" dirty="0"/>
              <a:t>th</a:t>
            </a:r>
            <a:r>
              <a:rPr lang="en-US" dirty="0"/>
              <a:t> percentile 3-day volume</a:t>
            </a:r>
          </a:p>
        </p:txBody>
      </p:sp>
      <p:sp>
        <p:nvSpPr>
          <p:cNvPr id="19" name="TextBox 18">
            <a:extLst>
              <a:ext uri="{FF2B5EF4-FFF2-40B4-BE49-F238E27FC236}">
                <a16:creationId xmlns:a16="http://schemas.microsoft.com/office/drawing/2014/main" id="{2592A81D-DB20-3605-7401-835C221A9F82}"/>
              </a:ext>
            </a:extLst>
          </p:cNvPr>
          <p:cNvSpPr txBox="1"/>
          <p:nvPr/>
        </p:nvSpPr>
        <p:spPr>
          <a:xfrm>
            <a:off x="179410" y="4198202"/>
            <a:ext cx="3785688" cy="646331"/>
          </a:xfrm>
          <a:prstGeom prst="rect">
            <a:avLst/>
          </a:prstGeom>
          <a:noFill/>
        </p:spPr>
        <p:txBody>
          <a:bodyPr wrap="square" rtlCol="0">
            <a:spAutoFit/>
          </a:bodyPr>
          <a:lstStyle/>
          <a:p>
            <a:r>
              <a:rPr lang="en-US" dirty="0"/>
              <a:t>Ensemble member closest to 10</a:t>
            </a:r>
            <a:r>
              <a:rPr lang="en-US" baseline="30000" dirty="0"/>
              <a:t>th</a:t>
            </a:r>
            <a:r>
              <a:rPr lang="en-US" dirty="0"/>
              <a:t> percentile 3-day volume</a:t>
            </a:r>
          </a:p>
        </p:txBody>
      </p:sp>
      <p:sp>
        <p:nvSpPr>
          <p:cNvPr id="20" name="TextBox 19">
            <a:extLst>
              <a:ext uri="{FF2B5EF4-FFF2-40B4-BE49-F238E27FC236}">
                <a16:creationId xmlns:a16="http://schemas.microsoft.com/office/drawing/2014/main" id="{9B8BC481-955D-5B3B-FDC2-84E58F02AAF1}"/>
              </a:ext>
            </a:extLst>
          </p:cNvPr>
          <p:cNvSpPr txBox="1"/>
          <p:nvPr/>
        </p:nvSpPr>
        <p:spPr>
          <a:xfrm>
            <a:off x="8012279" y="4203913"/>
            <a:ext cx="3995367" cy="646331"/>
          </a:xfrm>
          <a:prstGeom prst="rect">
            <a:avLst/>
          </a:prstGeom>
          <a:noFill/>
        </p:spPr>
        <p:txBody>
          <a:bodyPr wrap="square" rtlCol="0">
            <a:spAutoFit/>
          </a:bodyPr>
          <a:lstStyle/>
          <a:p>
            <a:r>
              <a:rPr lang="en-US" dirty="0"/>
              <a:t>Ensemble member closest to 90</a:t>
            </a:r>
            <a:r>
              <a:rPr lang="en-US" baseline="30000" dirty="0"/>
              <a:t>th</a:t>
            </a:r>
            <a:r>
              <a:rPr lang="en-US" dirty="0"/>
              <a:t> percentile 3-day volume</a:t>
            </a:r>
          </a:p>
        </p:txBody>
      </p:sp>
    </p:spTree>
    <p:extLst>
      <p:ext uri="{BB962C8B-B14F-4D97-AF65-F5344CB8AC3E}">
        <p14:creationId xmlns:p14="http://schemas.microsoft.com/office/powerpoint/2010/main" val="26293320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AC368F0-FBE5-465B-BBAD-474D643169DC}"/>
              </a:ext>
            </a:extLst>
          </p:cNvPr>
          <p:cNvSpPr>
            <a:spLocks noGrp="1"/>
          </p:cNvSpPr>
          <p:nvPr>
            <p:ph type="body" sz="half" idx="2"/>
          </p:nvPr>
        </p:nvSpPr>
        <p:spPr>
          <a:xfrm>
            <a:off x="115416" y="937104"/>
            <a:ext cx="5732934" cy="3811588"/>
          </a:xfrm>
        </p:spPr>
        <p:txBody>
          <a:bodyPr/>
          <a:lstStyle/>
          <a:p>
            <a:pPr marL="285750" indent="-285750">
              <a:buFont typeface="Arial" panose="020B0604020202020204" pitchFamily="34" charset="0"/>
              <a:buChar char="•"/>
            </a:pPr>
            <a:r>
              <a:rPr lang="en-US" sz="2000" dirty="0"/>
              <a:t>Example applications showing how to use HEC-RTS for an ensemble type analysis; including long range forecasts  </a:t>
            </a:r>
          </a:p>
          <a:p>
            <a:pPr marL="285750" indent="-285750">
              <a:buFont typeface="Arial" panose="020B0604020202020204" pitchFamily="34" charset="0"/>
              <a:buChar char="•"/>
            </a:pPr>
            <a:r>
              <a:rPr lang="en-US" sz="2000" dirty="0"/>
              <a:t>Incremental improvements to the Ensemble Forecast Processor</a:t>
            </a:r>
          </a:p>
          <a:p>
            <a:pPr marL="742950" lvl="1" indent="-285750">
              <a:buFont typeface="Arial" panose="020B0604020202020204" pitchFamily="34" charset="0"/>
              <a:buChar char="•"/>
            </a:pPr>
            <a:r>
              <a:rPr lang="en-US" sz="2000" dirty="0"/>
              <a:t>For larger watersheds (key off one location to choose ensemble members)</a:t>
            </a:r>
          </a:p>
          <a:p>
            <a:pPr marL="285750" indent="-285750">
              <a:buFont typeface="Arial" panose="020B0604020202020204" pitchFamily="34" charset="0"/>
              <a:buChar char="•"/>
            </a:pPr>
            <a:r>
              <a:rPr lang="en-US" sz="2000" dirty="0"/>
              <a:t>Forecast skill assessment for hydrologic forecasts (flow and precipitation)</a:t>
            </a:r>
          </a:p>
          <a:p>
            <a:pPr marL="742950" lvl="1" indent="-285750">
              <a:buFont typeface="Arial" panose="020B0604020202020204" pitchFamily="34" charset="0"/>
              <a:buChar char="•"/>
            </a:pPr>
            <a:r>
              <a:rPr lang="en-US" sz="2000" dirty="0"/>
              <a:t>Identify better performing meteorologic forecasts regionally</a:t>
            </a:r>
          </a:p>
          <a:p>
            <a:pPr marL="285750" indent="-285750">
              <a:buFont typeface="Arial" panose="020B0604020202020204" pitchFamily="34" charset="0"/>
              <a:buChar char="•"/>
            </a:pPr>
            <a:r>
              <a:rPr lang="en-US" sz="2000" dirty="0"/>
              <a:t>Add tooling to combine multiple meteorologic datasets </a:t>
            </a:r>
          </a:p>
          <a:p>
            <a:pPr marL="285750" indent="-285750">
              <a:buFont typeface="Arial" panose="020B0604020202020204" pitchFamily="34" charset="0"/>
              <a:buChar char="•"/>
            </a:pPr>
            <a:r>
              <a:rPr lang="en-US" sz="2000" dirty="0"/>
              <a:t>Improve disaggregation of 6 hour forecast volumes to 1-hour intervals</a:t>
            </a:r>
          </a:p>
          <a:p>
            <a:pPr marL="285750" indent="-285750">
              <a:buFont typeface="Arial" panose="020B0604020202020204" pitchFamily="34" charset="0"/>
              <a:buChar char="•"/>
            </a:pPr>
            <a:r>
              <a:rPr lang="en-US" sz="2000" dirty="0"/>
              <a:t>Build out options to ingest, process, and apply gridded meteorologic ensembles within HEC-RTS (make use of uncertainty analysis options in models)</a:t>
            </a:r>
          </a:p>
          <a:p>
            <a:endParaRPr lang="en-US" sz="2000" dirty="0"/>
          </a:p>
        </p:txBody>
      </p:sp>
      <p:sp>
        <p:nvSpPr>
          <p:cNvPr id="22" name="Title 2">
            <a:extLst>
              <a:ext uri="{FF2B5EF4-FFF2-40B4-BE49-F238E27FC236}">
                <a16:creationId xmlns:a16="http://schemas.microsoft.com/office/drawing/2014/main" id="{7170B0C8-B783-FEAB-F5B4-111C13358299}"/>
              </a:ext>
            </a:extLst>
          </p:cNvPr>
          <p:cNvSpPr>
            <a:spLocks noGrp="1"/>
          </p:cNvSpPr>
          <p:nvPr>
            <p:ph type="title"/>
          </p:nvPr>
        </p:nvSpPr>
        <p:spPr>
          <a:xfrm>
            <a:off x="630182" y="-19926"/>
            <a:ext cx="10185088" cy="785419"/>
          </a:xfrm>
        </p:spPr>
        <p:txBody>
          <a:bodyPr/>
          <a:lstStyle/>
          <a:p>
            <a:pPr algn="ctr"/>
            <a:r>
              <a:rPr lang="en-US" dirty="0">
                <a:solidFill>
                  <a:schemeClr val="tx1"/>
                </a:solidFill>
                <a:latin typeface="+mn-lt"/>
              </a:rPr>
              <a:t>Forecasting Improvements</a:t>
            </a:r>
          </a:p>
        </p:txBody>
      </p:sp>
      <p:pic>
        <p:nvPicPr>
          <p:cNvPr id="3" name="Picture 2">
            <a:extLst>
              <a:ext uri="{FF2B5EF4-FFF2-40B4-BE49-F238E27FC236}">
                <a16:creationId xmlns:a16="http://schemas.microsoft.com/office/drawing/2014/main" id="{3A739379-27B3-0EAD-E5F0-7D8C2BE5C5EC}"/>
              </a:ext>
            </a:extLst>
          </p:cNvPr>
          <p:cNvPicPr>
            <a:picLocks noChangeAspect="1"/>
          </p:cNvPicPr>
          <p:nvPr/>
        </p:nvPicPr>
        <p:blipFill>
          <a:blip r:embed="rId3"/>
          <a:stretch>
            <a:fillRect/>
          </a:stretch>
        </p:blipFill>
        <p:spPr>
          <a:xfrm>
            <a:off x="5848350" y="968693"/>
            <a:ext cx="6300804" cy="3471227"/>
          </a:xfrm>
          <a:prstGeom prst="rect">
            <a:avLst/>
          </a:prstGeom>
        </p:spPr>
      </p:pic>
      <p:sp>
        <p:nvSpPr>
          <p:cNvPr id="4" name="TextBox 3">
            <a:extLst>
              <a:ext uri="{FF2B5EF4-FFF2-40B4-BE49-F238E27FC236}">
                <a16:creationId xmlns:a16="http://schemas.microsoft.com/office/drawing/2014/main" id="{6684EEEB-D989-76FF-42FF-CC56A46C2157}"/>
              </a:ext>
            </a:extLst>
          </p:cNvPr>
          <p:cNvSpPr txBox="1"/>
          <p:nvPr/>
        </p:nvSpPr>
        <p:spPr>
          <a:xfrm>
            <a:off x="5722726" y="4526618"/>
            <a:ext cx="6469274" cy="2246769"/>
          </a:xfrm>
          <a:prstGeom prst="rect">
            <a:avLst/>
          </a:prstGeom>
          <a:noFill/>
        </p:spPr>
        <p:txBody>
          <a:bodyPr wrap="square">
            <a:spAutoFit/>
          </a:bodyPr>
          <a:lstStyle/>
          <a:p>
            <a:pPr marL="285750" indent="-285750">
              <a:buFont typeface="Arial" panose="020B0604020202020204" pitchFamily="34" charset="0"/>
              <a:buChar char="•"/>
            </a:pPr>
            <a:r>
              <a:rPr lang="en-US" sz="2000" dirty="0"/>
              <a:t>Add a dashboard to cumulus showing basin average precipitation totals for various forecast products</a:t>
            </a:r>
          </a:p>
          <a:p>
            <a:pPr marL="285750" indent="-285750">
              <a:buFont typeface="Arial" panose="020B0604020202020204" pitchFamily="34" charset="0"/>
              <a:buChar char="•"/>
            </a:pPr>
            <a:r>
              <a:rPr lang="en-US" sz="2000" dirty="0"/>
              <a:t>Improvements in reservoir operations modeling with ensembles, specifically incorporating probabilistic information into the downstream control operation</a:t>
            </a:r>
          </a:p>
          <a:p>
            <a:pPr marL="285750" indent="-285750">
              <a:buFont typeface="Arial" panose="020B0604020202020204" pitchFamily="34" charset="0"/>
              <a:buChar char="•"/>
            </a:pPr>
            <a:r>
              <a:rPr lang="en-US" sz="2000" dirty="0"/>
              <a:t>Better computational methods to deal with system operations</a:t>
            </a:r>
          </a:p>
        </p:txBody>
      </p:sp>
    </p:spTree>
    <p:extLst>
      <p:ext uri="{BB962C8B-B14F-4D97-AF65-F5344CB8AC3E}">
        <p14:creationId xmlns:p14="http://schemas.microsoft.com/office/powerpoint/2010/main" val="1264416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9334643-E97B-A014-4687-5A0826A17554}"/>
              </a:ext>
            </a:extLst>
          </p:cNvPr>
          <p:cNvSpPr>
            <a:spLocks noGrp="1"/>
          </p:cNvSpPr>
          <p:nvPr>
            <p:ph type="title"/>
          </p:nvPr>
        </p:nvSpPr>
        <p:spPr>
          <a:xfrm>
            <a:off x="266700" y="154236"/>
            <a:ext cx="11658600" cy="2071171"/>
          </a:xfrm>
        </p:spPr>
        <p:txBody>
          <a:bodyPr/>
          <a:lstStyle/>
          <a:p>
            <a:r>
              <a:rPr lang="en-US" dirty="0"/>
              <a:t>Questions</a:t>
            </a:r>
            <a:br>
              <a:rPr lang="en-US" dirty="0"/>
            </a:br>
            <a:r>
              <a:rPr lang="en-US" dirty="0"/>
              <a:t>additional Documentation</a:t>
            </a:r>
          </a:p>
        </p:txBody>
      </p:sp>
      <p:sp>
        <p:nvSpPr>
          <p:cNvPr id="3" name="TextBox 2">
            <a:extLst>
              <a:ext uri="{FF2B5EF4-FFF2-40B4-BE49-F238E27FC236}">
                <a16:creationId xmlns:a16="http://schemas.microsoft.com/office/drawing/2014/main" id="{191D7E27-2027-2146-952B-2D1AEC657BFF}"/>
              </a:ext>
            </a:extLst>
          </p:cNvPr>
          <p:cNvSpPr txBox="1"/>
          <p:nvPr/>
        </p:nvSpPr>
        <p:spPr>
          <a:xfrm>
            <a:off x="266700" y="3002733"/>
            <a:ext cx="10428881" cy="1200329"/>
          </a:xfrm>
          <a:prstGeom prst="rect">
            <a:avLst/>
          </a:prstGeom>
          <a:noFill/>
        </p:spPr>
        <p:txBody>
          <a:bodyPr wrap="none" rtlCol="0">
            <a:spAutoFit/>
          </a:bodyPr>
          <a:lstStyle/>
          <a:p>
            <a:pPr marL="285750" indent="-285750">
              <a:buFont typeface="Arial" panose="020B0604020202020204" pitchFamily="34" charset="0"/>
              <a:buChar char="•"/>
            </a:pPr>
            <a:r>
              <a:rPr lang="en-US" dirty="0">
                <a:solidFill>
                  <a:schemeClr val="tx2"/>
                </a:solidFill>
              </a:rPr>
              <a:t>https://usace.dps.mil/sites/KMP-WM/SitePages/Corps-Water-Management-System-(CWMS).aspx</a:t>
            </a:r>
          </a:p>
          <a:p>
            <a:pPr marL="285750" indent="-285750">
              <a:buFont typeface="Arial" panose="020B0604020202020204" pitchFamily="34" charset="0"/>
              <a:buChar char="•"/>
            </a:pPr>
            <a:r>
              <a:rPr lang="en-US" dirty="0">
                <a:solidFill>
                  <a:schemeClr val="tx2"/>
                </a:solidFill>
              </a:rPr>
              <a:t>https://www.hec.usace.army.mil/confluence/cwmsdocs</a:t>
            </a:r>
          </a:p>
          <a:p>
            <a:pPr marL="285750" indent="-285750">
              <a:buFont typeface="Arial" panose="020B0604020202020204" pitchFamily="34" charset="0"/>
              <a:buChar char="•"/>
            </a:pPr>
            <a:r>
              <a:rPr lang="en-US" dirty="0">
                <a:solidFill>
                  <a:schemeClr val="tx2"/>
                </a:solidFill>
              </a:rPr>
              <a:t>https://discourse.hecdev.net/c/cwms/5   </a:t>
            </a:r>
          </a:p>
          <a:p>
            <a:pPr marL="285750" indent="-285750">
              <a:buFont typeface="Arial" panose="020B0604020202020204" pitchFamily="34" charset="0"/>
              <a:buChar char="•"/>
            </a:pPr>
            <a:r>
              <a:rPr lang="en-US" dirty="0">
                <a:solidFill>
                  <a:schemeClr val="tx2"/>
                </a:solidFill>
              </a:rPr>
              <a:t>TDL-CELRH-EC-GW-W-USACE CWMS Modeling | General | Microsoft Teams </a:t>
            </a:r>
          </a:p>
        </p:txBody>
      </p:sp>
    </p:spTree>
    <p:extLst>
      <p:ext uri="{BB962C8B-B14F-4D97-AF65-F5344CB8AC3E}">
        <p14:creationId xmlns:p14="http://schemas.microsoft.com/office/powerpoint/2010/main" val="135557573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62C713-A1CF-1A03-1376-FCC5722BF1F2}"/>
              </a:ext>
            </a:extLst>
          </p:cNvPr>
          <p:cNvSpPr>
            <a:spLocks noGrp="1"/>
          </p:cNvSpPr>
          <p:nvPr>
            <p:ph type="title"/>
          </p:nvPr>
        </p:nvSpPr>
        <p:spPr/>
        <p:txBody>
          <a:bodyPr/>
          <a:lstStyle/>
          <a:p>
            <a:r>
              <a:rPr lang="en-US" dirty="0"/>
              <a:t>Corps Water management System (CWMS)</a:t>
            </a:r>
            <a:br>
              <a:rPr lang="en-US" dirty="0"/>
            </a:br>
            <a:r>
              <a:rPr lang="en-US" dirty="0"/>
              <a:t>Overview</a:t>
            </a:r>
          </a:p>
        </p:txBody>
      </p:sp>
    </p:spTree>
    <p:extLst>
      <p:ext uri="{BB962C8B-B14F-4D97-AF65-F5344CB8AC3E}">
        <p14:creationId xmlns:p14="http://schemas.microsoft.com/office/powerpoint/2010/main" val="2430643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Corps Water Management System (CWMS)</a:t>
            </a:r>
          </a:p>
        </p:txBody>
      </p:sp>
      <p:sp>
        <p:nvSpPr>
          <p:cNvPr id="7" name="Content Placeholder 6">
            <a:extLst>
              <a:ext uri="{FF2B5EF4-FFF2-40B4-BE49-F238E27FC236}">
                <a16:creationId xmlns:a16="http://schemas.microsoft.com/office/drawing/2014/main" id="{02851729-04DA-8C2C-0EC0-05CD60D7E2EF}"/>
              </a:ext>
            </a:extLst>
          </p:cNvPr>
          <p:cNvSpPr>
            <a:spLocks noGrp="1"/>
          </p:cNvSpPr>
          <p:nvPr>
            <p:ph sz="quarter" idx="10"/>
          </p:nvPr>
        </p:nvSpPr>
        <p:spPr>
          <a:xfrm>
            <a:off x="105153" y="1012579"/>
            <a:ext cx="4873247" cy="5600700"/>
          </a:xfrm>
        </p:spPr>
        <p:txBody>
          <a:bodyPr/>
          <a:lstStyle/>
          <a:p>
            <a:pPr marL="342900" indent="-342900">
              <a:buSzPct val="120000"/>
              <a:buFont typeface="Wingdings" panose="05000000000000000000" pitchFamily="2" charset="2"/>
              <a:buChar char="§"/>
            </a:pPr>
            <a:r>
              <a:rPr lang="en-US" sz="2000" dirty="0"/>
              <a:t>CWMS is Automated Information System (AIS) to collect, process, and store real-time data</a:t>
            </a:r>
          </a:p>
          <a:p>
            <a:pPr marL="342900" indent="-342900">
              <a:buSzPct val="120000"/>
              <a:buFont typeface="Wingdings" panose="05000000000000000000" pitchFamily="2" charset="2"/>
              <a:buChar char="§"/>
            </a:pPr>
            <a:r>
              <a:rPr lang="en-US" sz="2000" dirty="0"/>
              <a:t>The Real Time Simulation (HEC-RTS) software is a suite of modeling tools to run real-time forecast simulations and help achieve a wide range of reservoir authorized purposes</a:t>
            </a:r>
          </a:p>
          <a:p>
            <a:pPr marL="342900" indent="-342900">
              <a:buSzPct val="120000"/>
              <a:buFont typeface="Wingdings" panose="05000000000000000000" pitchFamily="2" charset="2"/>
              <a:buChar char="§"/>
            </a:pPr>
            <a:r>
              <a:rPr lang="en-US" sz="2000" dirty="0"/>
              <a:t>Designed and evolving to meet USACE initiatives, the WM mission, and other legislative requirements</a:t>
            </a:r>
          </a:p>
          <a:p>
            <a:pPr marL="342900" indent="-342900">
              <a:buSzPct val="120000"/>
              <a:buFont typeface="Wingdings" panose="05000000000000000000" pitchFamily="2" charset="2"/>
              <a:buChar char="§"/>
            </a:pPr>
            <a:r>
              <a:rPr lang="en-US" sz="2000" dirty="0"/>
              <a:t>HEC-RTS version 3.5 will be available from the HEC website in September 2025: https://www.hec.usace.army.mil/software/hec-rts/downloads.aspx</a:t>
            </a:r>
          </a:p>
          <a:p>
            <a:endParaRPr lang="en-US" dirty="0"/>
          </a:p>
        </p:txBody>
      </p:sp>
      <p:pic>
        <p:nvPicPr>
          <p:cNvPr id="51" name="Picture 50">
            <a:extLst>
              <a:ext uri="{FF2B5EF4-FFF2-40B4-BE49-F238E27FC236}">
                <a16:creationId xmlns:a16="http://schemas.microsoft.com/office/drawing/2014/main" id="{B9548683-8113-CB18-50CA-8E946C86A2DD}"/>
              </a:ext>
            </a:extLst>
          </p:cNvPr>
          <p:cNvPicPr>
            <a:picLocks noChangeAspect="1"/>
          </p:cNvPicPr>
          <p:nvPr/>
        </p:nvPicPr>
        <p:blipFill>
          <a:blip r:embed="rId3"/>
          <a:stretch>
            <a:fillRect/>
          </a:stretch>
        </p:blipFill>
        <p:spPr>
          <a:xfrm>
            <a:off x="5064369" y="1567044"/>
            <a:ext cx="7022478" cy="3404746"/>
          </a:xfrm>
          <a:prstGeom prst="rect">
            <a:avLst/>
          </a:prstGeom>
        </p:spPr>
      </p:pic>
    </p:spTree>
    <p:extLst>
      <p:ext uri="{BB962C8B-B14F-4D97-AF65-F5344CB8AC3E}">
        <p14:creationId xmlns:p14="http://schemas.microsoft.com/office/powerpoint/2010/main" val="261923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stretch>
            <a:fillRect/>
          </a:stretch>
        </p:blipFill>
        <p:spPr>
          <a:xfrm>
            <a:off x="7101024" y="4976548"/>
            <a:ext cx="2600557" cy="1798516"/>
          </a:xfrm>
          <a:prstGeom prst="rect">
            <a:avLst/>
          </a:prstGeom>
        </p:spPr>
      </p:pic>
      <p:sp>
        <p:nvSpPr>
          <p:cNvPr id="4" name="Content Placeholder 1"/>
          <p:cNvSpPr txBox="1">
            <a:spLocks/>
          </p:cNvSpPr>
          <p:nvPr/>
        </p:nvSpPr>
        <p:spPr bwMode="auto">
          <a:xfrm>
            <a:off x="250530" y="1115276"/>
            <a:ext cx="11189155" cy="44577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fontAlgn="base">
              <a:spcBef>
                <a:spcPct val="0"/>
              </a:spcBef>
              <a:spcAft>
                <a:spcPct val="0"/>
              </a:spcAft>
              <a:defRPr sz="1400" kern="1200">
                <a:solidFill>
                  <a:schemeClr val="tx1"/>
                </a:solidFill>
                <a:latin typeface="+mn-lt"/>
                <a:ea typeface="+mn-ea"/>
                <a:cs typeface="+mn-cs"/>
              </a:defRPr>
            </a:lvl1pPr>
            <a:lvl2pPr marL="457200" algn="ctr" rtl="0" fontAlgn="base">
              <a:spcBef>
                <a:spcPct val="0"/>
              </a:spcBef>
              <a:spcAft>
                <a:spcPct val="0"/>
              </a:spcAft>
              <a:defRPr sz="800" kern="1200">
                <a:solidFill>
                  <a:schemeClr val="tx1"/>
                </a:solidFill>
                <a:latin typeface="Arial Black" pitchFamily="34" charset="0"/>
                <a:ea typeface="+mn-ea"/>
                <a:cs typeface="+mn-cs"/>
              </a:defRPr>
            </a:lvl2pPr>
            <a:lvl3pPr marL="914400" algn="ctr" rtl="0" fontAlgn="base">
              <a:spcBef>
                <a:spcPct val="0"/>
              </a:spcBef>
              <a:spcAft>
                <a:spcPct val="0"/>
              </a:spcAft>
              <a:defRPr sz="800" kern="1200">
                <a:solidFill>
                  <a:schemeClr val="tx1"/>
                </a:solidFill>
                <a:latin typeface="Arial Black" pitchFamily="34" charset="0"/>
                <a:ea typeface="+mn-ea"/>
                <a:cs typeface="+mn-cs"/>
              </a:defRPr>
            </a:lvl3pPr>
            <a:lvl4pPr marL="1371600" algn="ctr" rtl="0" fontAlgn="base">
              <a:spcBef>
                <a:spcPct val="0"/>
              </a:spcBef>
              <a:spcAft>
                <a:spcPct val="0"/>
              </a:spcAft>
              <a:defRPr sz="800" kern="1200">
                <a:solidFill>
                  <a:schemeClr val="tx1"/>
                </a:solidFill>
                <a:latin typeface="Arial Black" pitchFamily="34" charset="0"/>
                <a:ea typeface="+mn-ea"/>
                <a:cs typeface="+mn-cs"/>
              </a:defRPr>
            </a:lvl4pPr>
            <a:lvl5pPr marL="1828800" algn="ctr" rtl="0" fontAlgn="base">
              <a:spcBef>
                <a:spcPct val="0"/>
              </a:spcBef>
              <a:spcAft>
                <a:spcPct val="0"/>
              </a:spcAft>
              <a:defRPr sz="800" kern="1200">
                <a:solidFill>
                  <a:schemeClr val="tx1"/>
                </a:solidFill>
                <a:latin typeface="Arial Black" pitchFamily="34" charset="0"/>
                <a:ea typeface="+mn-ea"/>
                <a:cs typeface="+mn-cs"/>
              </a:defRPr>
            </a:lvl5pPr>
            <a:lvl6pPr marL="2286000" algn="l" defTabSz="914400" rtl="0" eaLnBrk="1" latinLnBrk="0" hangingPunct="1">
              <a:defRPr sz="800" kern="1200">
                <a:solidFill>
                  <a:schemeClr val="tx1"/>
                </a:solidFill>
                <a:latin typeface="Arial Black" pitchFamily="34" charset="0"/>
                <a:ea typeface="+mn-ea"/>
                <a:cs typeface="+mn-cs"/>
              </a:defRPr>
            </a:lvl6pPr>
            <a:lvl7pPr marL="2743200" algn="l" defTabSz="914400" rtl="0" eaLnBrk="1" latinLnBrk="0" hangingPunct="1">
              <a:defRPr sz="800" kern="1200">
                <a:solidFill>
                  <a:schemeClr val="tx1"/>
                </a:solidFill>
                <a:latin typeface="Arial Black" pitchFamily="34" charset="0"/>
                <a:ea typeface="+mn-ea"/>
                <a:cs typeface="+mn-cs"/>
              </a:defRPr>
            </a:lvl7pPr>
            <a:lvl8pPr marL="3200400" algn="l" defTabSz="914400" rtl="0" eaLnBrk="1" latinLnBrk="0" hangingPunct="1">
              <a:defRPr sz="800" kern="1200">
                <a:solidFill>
                  <a:schemeClr val="tx1"/>
                </a:solidFill>
                <a:latin typeface="Arial Black" pitchFamily="34" charset="0"/>
                <a:ea typeface="+mn-ea"/>
                <a:cs typeface="+mn-cs"/>
              </a:defRPr>
            </a:lvl8pPr>
            <a:lvl9pPr marL="3657600" algn="l" defTabSz="914400" rtl="0" eaLnBrk="1" latinLnBrk="0" hangingPunct="1">
              <a:defRPr sz="800" kern="1200">
                <a:solidFill>
                  <a:schemeClr val="tx1"/>
                </a:solidFill>
                <a:latin typeface="Arial Black" pitchFamily="34" charset="0"/>
                <a:ea typeface="+mn-ea"/>
                <a:cs typeface="+mn-cs"/>
              </a:defRPr>
            </a:lvl9pPr>
          </a:lstStyle>
          <a:p>
            <a:pPr marL="342900" indent="-342900" algn="l">
              <a:buSzPct val="120000"/>
              <a:buFont typeface="Wingdings" panose="05000000000000000000" pitchFamily="2" charset="2"/>
              <a:buChar char="§"/>
            </a:pPr>
            <a:r>
              <a:rPr lang="en-US" sz="2400" b="1" dirty="0"/>
              <a:t>C</a:t>
            </a:r>
            <a:r>
              <a:rPr lang="en-US" sz="2400" dirty="0"/>
              <a:t>ontrol</a:t>
            </a:r>
            <a:r>
              <a:rPr lang="en-US" sz="2400" b="1" dirty="0"/>
              <a:t> </a:t>
            </a:r>
            <a:r>
              <a:rPr lang="en-US" sz="2400" dirty="0"/>
              <a:t>and</a:t>
            </a:r>
            <a:r>
              <a:rPr lang="en-US" sz="2400" b="1" dirty="0"/>
              <a:t> V</a:t>
            </a:r>
            <a:r>
              <a:rPr lang="en-US" sz="2400" dirty="0"/>
              <a:t>isualization</a:t>
            </a:r>
            <a:r>
              <a:rPr lang="en-US" sz="2400" b="1" dirty="0"/>
              <a:t> I</a:t>
            </a:r>
            <a:r>
              <a:rPr lang="en-US" sz="2400" dirty="0"/>
              <a:t>nterface (CAVI)</a:t>
            </a:r>
          </a:p>
          <a:p>
            <a:pPr marL="800100" lvl="1" indent="-342900" algn="l">
              <a:buSzPct val="75000"/>
              <a:buFont typeface="Arial" panose="020B0604020202020204" pitchFamily="34" charset="0"/>
              <a:buChar char="►"/>
            </a:pPr>
            <a:r>
              <a:rPr lang="en-US" sz="2400" dirty="0">
                <a:latin typeface="+mn-lt"/>
              </a:rPr>
              <a:t>Integrates real-time data acquisition, data visualization and modeling tools</a:t>
            </a:r>
          </a:p>
          <a:p>
            <a:endParaRPr lang="en-US" sz="2400" dirty="0"/>
          </a:p>
          <a:p>
            <a:endParaRPr lang="en-US" sz="2400" dirty="0"/>
          </a:p>
          <a:p>
            <a:endParaRPr lang="en-US" sz="2400" dirty="0"/>
          </a:p>
          <a:p>
            <a:endParaRPr lang="en-US" sz="2400" dirty="0"/>
          </a:p>
        </p:txBody>
      </p:sp>
      <p:grpSp>
        <p:nvGrpSpPr>
          <p:cNvPr id="11" name="Group 10"/>
          <p:cNvGrpSpPr/>
          <p:nvPr/>
        </p:nvGrpSpPr>
        <p:grpSpPr>
          <a:xfrm>
            <a:off x="7634878" y="3570785"/>
            <a:ext cx="1620938" cy="1600200"/>
            <a:chOff x="6255022" y="4378826"/>
            <a:chExt cx="2316479" cy="2460283"/>
          </a:xfrm>
        </p:grpSpPr>
        <p:pic>
          <p:nvPicPr>
            <p:cNvPr id="12" name="Picture 50"/>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3848" t="-415"/>
            <a:stretch/>
          </p:blipFill>
          <p:spPr bwMode="auto">
            <a:xfrm>
              <a:off x="6255022" y="4378826"/>
              <a:ext cx="2316479" cy="2460283"/>
            </a:xfrm>
            <a:prstGeom prst="rect">
              <a:avLst/>
            </a:prstGeom>
            <a:noFill/>
            <a:ln w="38100" cap="sq" algn="ctr">
              <a:noFill/>
              <a:miter lim="800000"/>
              <a:headEnd/>
              <a:tailEnd/>
            </a:ln>
            <a:effectLst>
              <a:outerShdw blurRad="50800" dist="38100" dir="2700000" algn="ctr" rotWithShape="0">
                <a:srgbClr val="000000">
                  <a:alpha val="42999"/>
                </a:srgbClr>
              </a:outerShdw>
            </a:effectLst>
            <a:extLst>
              <a:ext uri="{909E8E84-426E-40DD-AFC4-6F175D3DCCD1}">
                <a14:hiddenFill xmlns:a14="http://schemas.microsoft.com/office/drawing/2010/main">
                  <a:solidFill>
                    <a:srgbClr val="5B9BD5"/>
                  </a:solidFill>
                </a14:hiddenFill>
              </a:ext>
            </a:extLst>
          </p:spPr>
        </p:pic>
        <p:sp>
          <p:nvSpPr>
            <p:cNvPr id="13" name="Rectangle 12"/>
            <p:cNvSpPr/>
            <p:nvPr/>
          </p:nvSpPr>
          <p:spPr>
            <a:xfrm>
              <a:off x="6255022" y="4495982"/>
              <a:ext cx="308043" cy="472921"/>
            </a:xfrm>
            <a:prstGeom prst="rect">
              <a:avLst/>
            </a:prstGeom>
            <a:solidFill>
              <a:srgbClr val="F5F6F3"/>
            </a:solidFill>
            <a:ln>
              <a:noFill/>
            </a:ln>
            <a:effectLst>
              <a:softEdge rad="3175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0044" y="2035815"/>
            <a:ext cx="996490" cy="996490"/>
          </a:xfrm>
          <a:prstGeom prst="rect">
            <a:avLst/>
          </a:prstGeom>
        </p:spPr>
      </p:pic>
      <p:cxnSp>
        <p:nvCxnSpPr>
          <p:cNvPr id="3" name="Straight Arrow Connector 2"/>
          <p:cNvCxnSpPr/>
          <p:nvPr/>
        </p:nvCxnSpPr>
        <p:spPr bwMode="auto">
          <a:xfrm>
            <a:off x="8558580" y="3032305"/>
            <a:ext cx="0" cy="514350"/>
          </a:xfrm>
          <a:prstGeom prst="straightConnector1">
            <a:avLst/>
          </a:prstGeom>
          <a:solidFill>
            <a:schemeClr val="accent1"/>
          </a:solidFill>
          <a:ln w="38100" cap="flat" cmpd="sng" algn="ctr">
            <a:solidFill>
              <a:srgbClr val="FF0000"/>
            </a:solidFill>
            <a:prstDash val="solid"/>
            <a:round/>
            <a:headEnd type="triangle"/>
            <a:tailEnd type="triangle"/>
          </a:ln>
          <a:effectLst/>
        </p:spPr>
      </p:cxnSp>
      <p:cxnSp>
        <p:nvCxnSpPr>
          <p:cNvPr id="20" name="Straight Arrow Connector 19"/>
          <p:cNvCxnSpPr/>
          <p:nvPr/>
        </p:nvCxnSpPr>
        <p:spPr bwMode="auto">
          <a:xfrm flipH="1">
            <a:off x="8546388" y="5266592"/>
            <a:ext cx="12192" cy="533400"/>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pic>
        <p:nvPicPr>
          <p:cNvPr id="21" name="Picture 20"/>
          <p:cNvPicPr>
            <a:picLocks noChangeAspect="1"/>
          </p:cNvPicPr>
          <p:nvPr/>
        </p:nvPicPr>
        <p:blipFill>
          <a:blip r:embed="rId6"/>
          <a:stretch>
            <a:fillRect/>
          </a:stretch>
        </p:blipFill>
        <p:spPr>
          <a:xfrm>
            <a:off x="919877" y="2099829"/>
            <a:ext cx="5992319" cy="4451576"/>
          </a:xfrm>
          <a:prstGeom prst="rect">
            <a:avLst/>
          </a:prstGeom>
        </p:spPr>
      </p:pic>
      <p:sp>
        <p:nvSpPr>
          <p:cNvPr id="29" name="Text Box 37"/>
          <p:cNvSpPr txBox="1">
            <a:spLocks noChangeArrowheads="1"/>
          </p:cNvSpPr>
          <p:nvPr/>
        </p:nvSpPr>
        <p:spPr bwMode="auto">
          <a:xfrm>
            <a:off x="7028664" y="5312637"/>
            <a:ext cx="1453716" cy="369332"/>
          </a:xfrm>
          <a:prstGeom prst="rect">
            <a:avLst/>
          </a:prstGeom>
          <a:noFill/>
          <a:ln w="9525">
            <a:noFill/>
            <a:miter lim="800000"/>
            <a:headEnd/>
            <a:tailEnd/>
          </a:ln>
          <a:effectLst/>
        </p:spPr>
        <p:txBody>
          <a:bodyPr wrap="square">
            <a:spAutoFit/>
          </a:bodyPr>
          <a:lstStyle/>
          <a:p>
            <a:pPr eaLnBrk="0" hangingPunct="0">
              <a:spcBef>
                <a:spcPct val="50000"/>
              </a:spcBef>
            </a:pPr>
            <a:r>
              <a:rPr lang="en-US" b="1" dirty="0">
                <a:latin typeface="Trebuchet MS" panose="020B0603020202020204" pitchFamily="34" charset="0"/>
              </a:rPr>
              <a:t>Instructions</a:t>
            </a:r>
            <a:endParaRPr lang="en-US" sz="3200" dirty="0">
              <a:latin typeface="Trebuchet MS" panose="020B0603020202020204" pitchFamily="34" charset="0"/>
            </a:endParaRPr>
          </a:p>
        </p:txBody>
      </p:sp>
      <p:sp>
        <p:nvSpPr>
          <p:cNvPr id="30" name="Text Box 37"/>
          <p:cNvSpPr txBox="1">
            <a:spLocks noChangeArrowheads="1"/>
          </p:cNvSpPr>
          <p:nvPr/>
        </p:nvSpPr>
        <p:spPr bwMode="auto">
          <a:xfrm>
            <a:off x="7085052" y="3128976"/>
            <a:ext cx="1453716" cy="369332"/>
          </a:xfrm>
          <a:prstGeom prst="rect">
            <a:avLst/>
          </a:prstGeom>
          <a:noFill/>
          <a:ln w="9525">
            <a:noFill/>
            <a:miter lim="800000"/>
            <a:headEnd/>
            <a:tailEnd/>
          </a:ln>
          <a:effectLst/>
        </p:spPr>
        <p:txBody>
          <a:bodyPr wrap="square">
            <a:spAutoFit/>
          </a:bodyPr>
          <a:lstStyle/>
          <a:p>
            <a:pPr eaLnBrk="0" hangingPunct="0">
              <a:spcBef>
                <a:spcPct val="50000"/>
              </a:spcBef>
            </a:pPr>
            <a:r>
              <a:rPr lang="en-US" b="1" dirty="0">
                <a:latin typeface="Trebuchet MS" panose="020B0603020202020204" pitchFamily="34" charset="0"/>
              </a:rPr>
              <a:t>Data</a:t>
            </a:r>
            <a:endParaRPr lang="en-US" sz="3200" dirty="0">
              <a:latin typeface="Trebuchet MS" panose="020B0603020202020204" pitchFamily="34" charset="0"/>
            </a:endParaRPr>
          </a:p>
        </p:txBody>
      </p:sp>
      <p:sp>
        <p:nvSpPr>
          <p:cNvPr id="2" name="Title 1">
            <a:extLst>
              <a:ext uri="{FF2B5EF4-FFF2-40B4-BE49-F238E27FC236}">
                <a16:creationId xmlns:a16="http://schemas.microsoft.com/office/drawing/2014/main" id="{DD38B34A-574F-376C-EBE5-1FC26E63F2CB}"/>
              </a:ext>
            </a:extLst>
          </p:cNvPr>
          <p:cNvSpPr>
            <a:spLocks noGrp="1"/>
          </p:cNvSpPr>
          <p:nvPr>
            <p:ph type="title"/>
          </p:nvPr>
        </p:nvSpPr>
        <p:spPr/>
        <p:txBody>
          <a:bodyPr/>
          <a:lstStyle/>
          <a:p>
            <a:r>
              <a:rPr lang="en-US" dirty="0"/>
              <a:t>CWMS CAVI/HEC-RTS</a:t>
            </a:r>
          </a:p>
        </p:txBody>
      </p:sp>
    </p:spTree>
    <p:extLst>
      <p:ext uri="{BB962C8B-B14F-4D97-AF65-F5344CB8AC3E}">
        <p14:creationId xmlns:p14="http://schemas.microsoft.com/office/powerpoint/2010/main" val="3318238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8C8AA5-31D2-649E-0AE6-DD47271F15F1}"/>
              </a:ext>
            </a:extLst>
          </p:cNvPr>
          <p:cNvSpPr>
            <a:spLocks noGrp="1"/>
          </p:cNvSpPr>
          <p:nvPr>
            <p:ph type="title"/>
          </p:nvPr>
        </p:nvSpPr>
        <p:spPr/>
        <p:txBody>
          <a:bodyPr/>
          <a:lstStyle/>
          <a:p>
            <a:r>
              <a:rPr lang="en-US" dirty="0"/>
              <a:t>HEC-RTS Modeling Tools</a:t>
            </a:r>
          </a:p>
        </p:txBody>
      </p:sp>
      <p:grpSp>
        <p:nvGrpSpPr>
          <p:cNvPr id="4" name="Group 3">
            <a:extLst>
              <a:ext uri="{FF2B5EF4-FFF2-40B4-BE49-F238E27FC236}">
                <a16:creationId xmlns:a16="http://schemas.microsoft.com/office/drawing/2014/main" id="{51733693-343A-B864-F9D3-39A0728600B7}"/>
              </a:ext>
            </a:extLst>
          </p:cNvPr>
          <p:cNvGrpSpPr/>
          <p:nvPr/>
        </p:nvGrpSpPr>
        <p:grpSpPr>
          <a:xfrm>
            <a:off x="1484575" y="1862360"/>
            <a:ext cx="9116458" cy="3964845"/>
            <a:chOff x="1545056" y="1958155"/>
            <a:chExt cx="9116458" cy="3964845"/>
          </a:xfrm>
        </p:grpSpPr>
        <p:sp>
          <p:nvSpPr>
            <p:cNvPr id="86" name="Circular Arrow 85"/>
            <p:cNvSpPr/>
            <p:nvPr/>
          </p:nvSpPr>
          <p:spPr>
            <a:xfrm rot="15740523" flipH="1">
              <a:off x="3189133" y="3219087"/>
              <a:ext cx="2146185" cy="2235123"/>
            </a:xfrm>
            <a:prstGeom prst="circularArrow">
              <a:avLst>
                <a:gd name="adj1" fmla="val 10980"/>
                <a:gd name="adj2" fmla="val 1142322"/>
                <a:gd name="adj3" fmla="val 4500000"/>
                <a:gd name="adj4" fmla="val 15257088"/>
                <a:gd name="adj5" fmla="val 12500"/>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n-US"/>
            </a:p>
          </p:txBody>
        </p:sp>
        <p:grpSp>
          <p:nvGrpSpPr>
            <p:cNvPr id="87" name="Group 86"/>
            <p:cNvGrpSpPr/>
            <p:nvPr/>
          </p:nvGrpSpPr>
          <p:grpSpPr>
            <a:xfrm>
              <a:off x="3375278" y="3780890"/>
              <a:ext cx="1843209" cy="1907477"/>
              <a:chOff x="495455" y="3695649"/>
              <a:chExt cx="2702082" cy="2683850"/>
            </a:xfrm>
          </p:grpSpPr>
          <p:sp>
            <p:nvSpPr>
              <p:cNvPr id="88" name="Freeform 87"/>
              <p:cNvSpPr/>
              <p:nvPr/>
            </p:nvSpPr>
            <p:spPr>
              <a:xfrm>
                <a:off x="495455" y="5803153"/>
                <a:ext cx="2702082" cy="576346"/>
              </a:xfrm>
              <a:custGeom>
                <a:avLst/>
                <a:gdLst>
                  <a:gd name="connsiteX0" fmla="*/ 0 w 1152811"/>
                  <a:gd name="connsiteY0" fmla="*/ 0 h 576346"/>
                  <a:gd name="connsiteX1" fmla="*/ 1152811 w 1152811"/>
                  <a:gd name="connsiteY1" fmla="*/ 0 h 576346"/>
                  <a:gd name="connsiteX2" fmla="*/ 1152811 w 1152811"/>
                  <a:gd name="connsiteY2" fmla="*/ 576346 h 576346"/>
                  <a:gd name="connsiteX3" fmla="*/ 0 w 1152811"/>
                  <a:gd name="connsiteY3" fmla="*/ 576346 h 576346"/>
                  <a:gd name="connsiteX4" fmla="*/ 0 w 1152811"/>
                  <a:gd name="connsiteY4" fmla="*/ 0 h 57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811" h="576346">
                    <a:moveTo>
                      <a:pt x="0" y="0"/>
                    </a:moveTo>
                    <a:lnTo>
                      <a:pt x="1152811" y="0"/>
                    </a:lnTo>
                    <a:lnTo>
                      <a:pt x="1152811" y="576346"/>
                    </a:lnTo>
                    <a:lnTo>
                      <a:pt x="0" y="57634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050" tIns="19050" rIns="19050" bIns="19050" numCol="1" spcCol="1270" anchor="ctr" anchorCtr="0">
                <a:noAutofit/>
              </a:bodyPr>
              <a:lstStyle/>
              <a:p>
                <a:pPr algn="ctr" defTabSz="1333500">
                  <a:lnSpc>
                    <a:spcPct val="90000"/>
                  </a:lnSpc>
                  <a:spcBef>
                    <a:spcPct val="0"/>
                  </a:spcBef>
                  <a:spcAft>
                    <a:spcPct val="35000"/>
                  </a:spcAft>
                </a:pPr>
                <a:r>
                  <a:rPr lang="en-US" sz="3000" dirty="0"/>
                  <a:t>Hydrology</a:t>
                </a:r>
              </a:p>
            </p:txBody>
          </p:sp>
          <p:pic>
            <p:nvPicPr>
              <p:cNvPr id="89" name="Picture 88"/>
              <p:cNvPicPr>
                <a:picLocks noChangeAspect="1"/>
              </p:cNvPicPr>
              <p:nvPr/>
            </p:nvPicPr>
            <p:blipFill>
              <a:blip r:embed="rId3"/>
              <a:stretch>
                <a:fillRect/>
              </a:stretch>
            </p:blipFill>
            <p:spPr>
              <a:xfrm>
                <a:off x="920075" y="3695649"/>
                <a:ext cx="1751233" cy="164592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sp>
          <p:nvSpPr>
            <p:cNvPr id="91" name="Shape 90"/>
            <p:cNvSpPr/>
            <p:nvPr/>
          </p:nvSpPr>
          <p:spPr>
            <a:xfrm rot="6526134" flipV="1">
              <a:off x="4810799" y="2499163"/>
              <a:ext cx="2690578" cy="2592749"/>
            </a:xfrm>
            <a:prstGeom prst="leftCircularArrow">
              <a:avLst>
                <a:gd name="adj1" fmla="val 8898"/>
                <a:gd name="adj2" fmla="val 1142322"/>
                <a:gd name="adj3" fmla="val 6156582"/>
                <a:gd name="adj4" fmla="val 17641163"/>
                <a:gd name="adj5" fmla="val 11722"/>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3465231"/>
                <a:satOff val="-15989"/>
                <a:lumOff val="588"/>
                <a:alphaOff val="0"/>
              </a:schemeClr>
            </a:fillRef>
            <a:effectRef idx="0">
              <a:schemeClr val="accent4">
                <a:hueOff val="3465231"/>
                <a:satOff val="-15989"/>
                <a:lumOff val="588"/>
                <a:alphaOff val="0"/>
              </a:schemeClr>
            </a:effectRef>
            <a:fontRef idx="minor">
              <a:schemeClr val="lt1"/>
            </a:fontRef>
          </p:style>
          <p:txBody>
            <a:bodyPr/>
            <a:lstStyle/>
            <a:p>
              <a:endParaRPr lang="en-US"/>
            </a:p>
          </p:txBody>
        </p:sp>
        <p:sp>
          <p:nvSpPr>
            <p:cNvPr id="92" name="Freeform 91"/>
            <p:cNvSpPr/>
            <p:nvPr/>
          </p:nvSpPr>
          <p:spPr>
            <a:xfrm>
              <a:off x="5218487" y="1958155"/>
              <a:ext cx="2058308" cy="409623"/>
            </a:xfrm>
            <a:custGeom>
              <a:avLst/>
              <a:gdLst>
                <a:gd name="connsiteX0" fmla="*/ 0 w 1152811"/>
                <a:gd name="connsiteY0" fmla="*/ 0 h 576346"/>
                <a:gd name="connsiteX1" fmla="*/ 1152811 w 1152811"/>
                <a:gd name="connsiteY1" fmla="*/ 0 h 576346"/>
                <a:gd name="connsiteX2" fmla="*/ 1152811 w 1152811"/>
                <a:gd name="connsiteY2" fmla="*/ 576346 h 576346"/>
                <a:gd name="connsiteX3" fmla="*/ 0 w 1152811"/>
                <a:gd name="connsiteY3" fmla="*/ 576346 h 576346"/>
                <a:gd name="connsiteX4" fmla="*/ 0 w 1152811"/>
                <a:gd name="connsiteY4" fmla="*/ 0 h 57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811" h="576346">
                  <a:moveTo>
                    <a:pt x="0" y="0"/>
                  </a:moveTo>
                  <a:lnTo>
                    <a:pt x="1152811" y="0"/>
                  </a:lnTo>
                  <a:lnTo>
                    <a:pt x="1152811" y="576346"/>
                  </a:lnTo>
                  <a:lnTo>
                    <a:pt x="0" y="57634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050" tIns="19050" rIns="19050" bIns="19050" numCol="1" spcCol="1270" anchor="ctr" anchorCtr="0">
              <a:noAutofit/>
            </a:bodyPr>
            <a:lstStyle/>
            <a:p>
              <a:pPr algn="ctr" defTabSz="1333500">
                <a:lnSpc>
                  <a:spcPct val="90000"/>
                </a:lnSpc>
                <a:spcBef>
                  <a:spcPct val="0"/>
                </a:spcBef>
                <a:spcAft>
                  <a:spcPct val="35000"/>
                </a:spcAft>
              </a:pPr>
              <a:r>
                <a:rPr lang="en-US" sz="3000" dirty="0"/>
                <a:t>Reservoir Operations</a:t>
              </a:r>
            </a:p>
          </p:txBody>
        </p:sp>
        <p:pic>
          <p:nvPicPr>
            <p:cNvPr id="93" name="Picture 9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6460" y="2874731"/>
              <a:ext cx="1586160" cy="1392469"/>
            </a:xfrm>
            <a:prstGeom prst="rect">
              <a:avLst/>
            </a:prstGeom>
          </p:spPr>
        </p:pic>
        <p:sp>
          <p:nvSpPr>
            <p:cNvPr id="95" name="Circular Arrow 94"/>
            <p:cNvSpPr/>
            <p:nvPr/>
          </p:nvSpPr>
          <p:spPr>
            <a:xfrm rot="14846255" flipH="1">
              <a:off x="6745189" y="3294483"/>
              <a:ext cx="2388894" cy="2315865"/>
            </a:xfrm>
            <a:prstGeom prst="circularArrow">
              <a:avLst>
                <a:gd name="adj1" fmla="val 10980"/>
                <a:gd name="adj2" fmla="val 1053268"/>
                <a:gd name="adj3" fmla="val 4500000"/>
                <a:gd name="adj4" fmla="val 14453223"/>
                <a:gd name="adj5" fmla="val 12500"/>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6930461"/>
                <a:satOff val="-31979"/>
                <a:lumOff val="1177"/>
                <a:alphaOff val="0"/>
              </a:schemeClr>
            </a:fillRef>
            <a:effectRef idx="0">
              <a:schemeClr val="accent4">
                <a:hueOff val="6930461"/>
                <a:satOff val="-31979"/>
                <a:lumOff val="1177"/>
                <a:alphaOff val="0"/>
              </a:schemeClr>
            </a:effectRef>
            <a:fontRef idx="minor">
              <a:schemeClr val="lt1"/>
            </a:fontRef>
          </p:style>
          <p:txBody>
            <a:bodyPr/>
            <a:lstStyle/>
            <a:p>
              <a:endParaRPr lang="en-US"/>
            </a:p>
          </p:txBody>
        </p:sp>
        <p:sp>
          <p:nvSpPr>
            <p:cNvPr id="96" name="Freeform 95"/>
            <p:cNvSpPr/>
            <p:nvPr/>
          </p:nvSpPr>
          <p:spPr>
            <a:xfrm>
              <a:off x="7097127" y="5513377"/>
              <a:ext cx="1834326" cy="409623"/>
            </a:xfrm>
            <a:custGeom>
              <a:avLst/>
              <a:gdLst>
                <a:gd name="connsiteX0" fmla="*/ 0 w 1152811"/>
                <a:gd name="connsiteY0" fmla="*/ 0 h 576346"/>
                <a:gd name="connsiteX1" fmla="*/ 1152811 w 1152811"/>
                <a:gd name="connsiteY1" fmla="*/ 0 h 576346"/>
                <a:gd name="connsiteX2" fmla="*/ 1152811 w 1152811"/>
                <a:gd name="connsiteY2" fmla="*/ 576346 h 576346"/>
                <a:gd name="connsiteX3" fmla="*/ 0 w 1152811"/>
                <a:gd name="connsiteY3" fmla="*/ 576346 h 576346"/>
                <a:gd name="connsiteX4" fmla="*/ 0 w 1152811"/>
                <a:gd name="connsiteY4" fmla="*/ 0 h 57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811" h="576346">
                  <a:moveTo>
                    <a:pt x="0" y="0"/>
                  </a:moveTo>
                  <a:lnTo>
                    <a:pt x="1152811" y="0"/>
                  </a:lnTo>
                  <a:lnTo>
                    <a:pt x="1152811" y="576346"/>
                  </a:lnTo>
                  <a:lnTo>
                    <a:pt x="0" y="57634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050" tIns="19050" rIns="19050" bIns="19050" numCol="1" spcCol="1270" anchor="ctr" anchorCtr="0">
              <a:noAutofit/>
            </a:bodyPr>
            <a:lstStyle/>
            <a:p>
              <a:pPr algn="ctr" defTabSz="1333500">
                <a:lnSpc>
                  <a:spcPct val="90000"/>
                </a:lnSpc>
                <a:spcBef>
                  <a:spcPct val="0"/>
                </a:spcBef>
                <a:spcAft>
                  <a:spcPct val="35000"/>
                </a:spcAft>
              </a:pPr>
              <a:r>
                <a:rPr lang="en-US" sz="3000" dirty="0"/>
                <a:t>Hydraulics</a:t>
              </a:r>
            </a:p>
          </p:txBody>
        </p:sp>
        <p:pic>
          <p:nvPicPr>
            <p:cNvPr id="97" name="Picture 96"/>
            <p:cNvPicPr>
              <a:picLocks noChangeAspect="1"/>
            </p:cNvPicPr>
            <p:nvPr/>
          </p:nvPicPr>
          <p:blipFill>
            <a:blip r:embed="rId5"/>
            <a:stretch>
              <a:fillRect/>
            </a:stretch>
          </p:blipFill>
          <p:spPr>
            <a:xfrm>
              <a:off x="7522943" y="4264869"/>
              <a:ext cx="1118865" cy="805807"/>
            </a:xfrm>
            <a:prstGeom prst="rect">
              <a:avLst/>
            </a:prstGeom>
          </p:spPr>
        </p:pic>
        <p:sp>
          <p:nvSpPr>
            <p:cNvPr id="99" name="Block Arc 98"/>
            <p:cNvSpPr/>
            <p:nvPr/>
          </p:nvSpPr>
          <p:spPr>
            <a:xfrm rot="9403818">
              <a:off x="8702749" y="2679559"/>
              <a:ext cx="1847426" cy="1739794"/>
            </a:xfrm>
            <a:prstGeom prst="blockArc">
              <a:avLst>
                <a:gd name="adj1" fmla="val 0"/>
                <a:gd name="adj2" fmla="val 18900000"/>
                <a:gd name="adj3" fmla="val 12740"/>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10395692"/>
                <a:satOff val="-47968"/>
                <a:lumOff val="1765"/>
                <a:alphaOff val="0"/>
              </a:schemeClr>
            </a:fillRef>
            <a:effectRef idx="0">
              <a:schemeClr val="accent4">
                <a:hueOff val="10395692"/>
                <a:satOff val="-47968"/>
                <a:lumOff val="1765"/>
                <a:alphaOff val="0"/>
              </a:schemeClr>
            </a:effectRef>
            <a:fontRef idx="minor">
              <a:schemeClr val="lt1"/>
            </a:fontRef>
          </p:style>
          <p:txBody>
            <a:bodyPr/>
            <a:lstStyle/>
            <a:p>
              <a:endParaRPr lang="en-US"/>
            </a:p>
          </p:txBody>
        </p:sp>
        <p:sp>
          <p:nvSpPr>
            <p:cNvPr id="100" name="Freeform 99"/>
            <p:cNvSpPr/>
            <p:nvPr/>
          </p:nvSpPr>
          <p:spPr>
            <a:xfrm>
              <a:off x="7876488" y="2263675"/>
              <a:ext cx="2785026" cy="391493"/>
            </a:xfrm>
            <a:custGeom>
              <a:avLst/>
              <a:gdLst>
                <a:gd name="connsiteX0" fmla="*/ 0 w 1152811"/>
                <a:gd name="connsiteY0" fmla="*/ 0 h 576346"/>
                <a:gd name="connsiteX1" fmla="*/ 1152811 w 1152811"/>
                <a:gd name="connsiteY1" fmla="*/ 0 h 576346"/>
                <a:gd name="connsiteX2" fmla="*/ 1152811 w 1152811"/>
                <a:gd name="connsiteY2" fmla="*/ 576346 h 576346"/>
                <a:gd name="connsiteX3" fmla="*/ 0 w 1152811"/>
                <a:gd name="connsiteY3" fmla="*/ 576346 h 576346"/>
                <a:gd name="connsiteX4" fmla="*/ 0 w 1152811"/>
                <a:gd name="connsiteY4" fmla="*/ 0 h 57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811" h="576346">
                  <a:moveTo>
                    <a:pt x="0" y="0"/>
                  </a:moveTo>
                  <a:lnTo>
                    <a:pt x="1152811" y="0"/>
                  </a:lnTo>
                  <a:lnTo>
                    <a:pt x="1152811" y="576346"/>
                  </a:lnTo>
                  <a:lnTo>
                    <a:pt x="0" y="57634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050" tIns="19050" rIns="19050" bIns="19050" numCol="1" spcCol="1270" anchor="ctr" anchorCtr="0">
              <a:noAutofit/>
            </a:bodyPr>
            <a:lstStyle/>
            <a:p>
              <a:pPr algn="ctr" defTabSz="1333500">
                <a:lnSpc>
                  <a:spcPct val="90000"/>
                </a:lnSpc>
                <a:spcBef>
                  <a:spcPct val="0"/>
                </a:spcBef>
                <a:spcAft>
                  <a:spcPct val="35000"/>
                </a:spcAft>
              </a:pPr>
              <a:r>
                <a:rPr lang="en-US" sz="3000" dirty="0"/>
                <a:t>Consequences</a:t>
              </a:r>
            </a:p>
          </p:txBody>
        </p:sp>
        <p:pic>
          <p:nvPicPr>
            <p:cNvPr id="101" name="Picture 10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43032" y="3039216"/>
              <a:ext cx="1186960" cy="99992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 name="Picture 1"/>
            <p:cNvPicPr>
              <a:picLocks noChangeAspect="1"/>
            </p:cNvPicPr>
            <p:nvPr/>
          </p:nvPicPr>
          <p:blipFill>
            <a:blip r:embed="rId7"/>
            <a:stretch>
              <a:fillRect/>
            </a:stretch>
          </p:blipFill>
          <p:spPr>
            <a:xfrm>
              <a:off x="2048695" y="2844250"/>
              <a:ext cx="1305042" cy="130504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4" name="Shape 103"/>
            <p:cNvSpPr/>
            <p:nvPr/>
          </p:nvSpPr>
          <p:spPr>
            <a:xfrm rot="6526134" flipV="1">
              <a:off x="1428572" y="2523129"/>
              <a:ext cx="2450297" cy="2217330"/>
            </a:xfrm>
            <a:prstGeom prst="leftCircularArrow">
              <a:avLst>
                <a:gd name="adj1" fmla="val 10738"/>
                <a:gd name="adj2" fmla="val 1142322"/>
                <a:gd name="adj3" fmla="val 6200276"/>
                <a:gd name="adj4" fmla="val 18652348"/>
                <a:gd name="adj5" fmla="val 10710"/>
              </a:avLst>
            </a:prstGeom>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3465231"/>
                <a:satOff val="-15989"/>
                <a:lumOff val="588"/>
                <a:alphaOff val="0"/>
              </a:schemeClr>
            </a:fillRef>
            <a:effectRef idx="0">
              <a:schemeClr val="accent4">
                <a:hueOff val="3465231"/>
                <a:satOff val="-15989"/>
                <a:lumOff val="588"/>
                <a:alphaOff val="0"/>
              </a:schemeClr>
            </a:effectRef>
            <a:fontRef idx="minor">
              <a:schemeClr val="lt1"/>
            </a:fontRef>
          </p:style>
          <p:txBody>
            <a:bodyPr/>
            <a:lstStyle/>
            <a:p>
              <a:endParaRPr lang="en-US"/>
            </a:p>
          </p:txBody>
        </p:sp>
        <p:sp>
          <p:nvSpPr>
            <p:cNvPr id="105" name="Freeform 104"/>
            <p:cNvSpPr/>
            <p:nvPr/>
          </p:nvSpPr>
          <p:spPr>
            <a:xfrm>
              <a:off x="1669320" y="2076869"/>
              <a:ext cx="2216880" cy="409623"/>
            </a:xfrm>
            <a:custGeom>
              <a:avLst/>
              <a:gdLst>
                <a:gd name="connsiteX0" fmla="*/ 0 w 1152811"/>
                <a:gd name="connsiteY0" fmla="*/ 0 h 576346"/>
                <a:gd name="connsiteX1" fmla="*/ 1152811 w 1152811"/>
                <a:gd name="connsiteY1" fmla="*/ 0 h 576346"/>
                <a:gd name="connsiteX2" fmla="*/ 1152811 w 1152811"/>
                <a:gd name="connsiteY2" fmla="*/ 576346 h 576346"/>
                <a:gd name="connsiteX3" fmla="*/ 0 w 1152811"/>
                <a:gd name="connsiteY3" fmla="*/ 576346 h 576346"/>
                <a:gd name="connsiteX4" fmla="*/ 0 w 1152811"/>
                <a:gd name="connsiteY4" fmla="*/ 0 h 57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811" h="576346">
                  <a:moveTo>
                    <a:pt x="0" y="0"/>
                  </a:moveTo>
                  <a:lnTo>
                    <a:pt x="1152811" y="0"/>
                  </a:lnTo>
                  <a:lnTo>
                    <a:pt x="1152811" y="576346"/>
                  </a:lnTo>
                  <a:lnTo>
                    <a:pt x="0" y="57634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050" tIns="19050" rIns="19050" bIns="19050" numCol="1" spcCol="1270" anchor="ctr" anchorCtr="0">
              <a:noAutofit/>
            </a:bodyPr>
            <a:lstStyle/>
            <a:p>
              <a:pPr algn="ctr" defTabSz="1333500">
                <a:lnSpc>
                  <a:spcPct val="90000"/>
                </a:lnSpc>
                <a:spcBef>
                  <a:spcPct val="0"/>
                </a:spcBef>
                <a:spcAft>
                  <a:spcPct val="35000"/>
                </a:spcAft>
              </a:pPr>
              <a:r>
                <a:rPr lang="en-US" sz="3000" dirty="0"/>
                <a:t>Meteorology</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0D33A-DC49-6542-658B-73F73DECEDF3}"/>
              </a:ext>
            </a:extLst>
          </p:cNvPr>
          <p:cNvSpPr>
            <a:spLocks noGrp="1"/>
          </p:cNvSpPr>
          <p:nvPr>
            <p:ph type="title"/>
          </p:nvPr>
        </p:nvSpPr>
        <p:spPr>
          <a:xfrm>
            <a:off x="2426446" y="128981"/>
            <a:ext cx="7333373" cy="832920"/>
          </a:xfrm>
        </p:spPr>
        <p:txBody>
          <a:bodyPr/>
          <a:lstStyle/>
          <a:p>
            <a:pPr algn="ctr"/>
            <a:r>
              <a:rPr lang="en-US" dirty="0"/>
              <a:t>Meteorological Scenarios: </a:t>
            </a:r>
            <a:br>
              <a:rPr lang="en-US" dirty="0"/>
            </a:br>
            <a:r>
              <a:rPr lang="en-US" dirty="0"/>
              <a:t>HEC-</a:t>
            </a:r>
            <a:r>
              <a:rPr lang="en-US" dirty="0" err="1"/>
              <a:t>MetVue</a:t>
            </a:r>
            <a:endParaRPr lang="en-US" dirty="0"/>
          </a:p>
        </p:txBody>
      </p:sp>
      <p:pic>
        <p:nvPicPr>
          <p:cNvPr id="13" name="Picture 12">
            <a:extLst>
              <a:ext uri="{FF2B5EF4-FFF2-40B4-BE49-F238E27FC236}">
                <a16:creationId xmlns:a16="http://schemas.microsoft.com/office/drawing/2014/main" id="{7D09FC44-D27A-A016-0D42-E481483D3E4C}"/>
              </a:ext>
            </a:extLst>
          </p:cNvPr>
          <p:cNvPicPr>
            <a:picLocks noChangeAspect="1"/>
          </p:cNvPicPr>
          <p:nvPr/>
        </p:nvPicPr>
        <p:blipFill>
          <a:blip r:embed="rId3"/>
          <a:stretch>
            <a:fillRect/>
          </a:stretch>
        </p:blipFill>
        <p:spPr>
          <a:xfrm>
            <a:off x="33540" y="3052193"/>
            <a:ext cx="12192000" cy="3805807"/>
          </a:xfrm>
          <a:prstGeom prst="rect">
            <a:avLst/>
          </a:prstGeom>
        </p:spPr>
      </p:pic>
      <p:sp>
        <p:nvSpPr>
          <p:cNvPr id="26" name="Rectangle 3"/>
          <p:cNvSpPr txBox="1">
            <a:spLocks noChangeArrowheads="1"/>
          </p:cNvSpPr>
          <p:nvPr/>
        </p:nvSpPr>
        <p:spPr bwMode="auto">
          <a:xfrm>
            <a:off x="33540" y="1098460"/>
            <a:ext cx="6261426" cy="1781908"/>
          </a:xfrm>
          <a:prstGeom prst="rect">
            <a:avLst/>
          </a:prstGeom>
          <a:noFill/>
          <a:ln w="9525">
            <a:noFill/>
            <a:miter lim="800000"/>
            <a:headEnd/>
            <a:tailEnd/>
          </a:ln>
        </p:spPr>
        <p:txBody>
          <a:bodyPr/>
          <a:lstStyle/>
          <a:p>
            <a:pPr marL="228600" indent="-228600" eaLnBrk="0" hangingPunct="0">
              <a:spcAft>
                <a:spcPts val="1800"/>
              </a:spcAft>
              <a:buClr>
                <a:schemeClr val="tx1"/>
              </a:buClr>
              <a:buSzPct val="85000"/>
              <a:buFont typeface="Arial" pitchFamily="34" charset="0"/>
              <a:buChar char="■"/>
              <a:defRPr/>
            </a:pPr>
            <a:r>
              <a:rPr lang="en-US" sz="2400" dirty="0"/>
              <a:t>Processes and Combines Observed and Forecast Meteorological Datasets</a:t>
            </a:r>
          </a:p>
          <a:p>
            <a:pPr marL="685800" lvl="1" indent="-228600" eaLnBrk="0" hangingPunct="0">
              <a:spcAft>
                <a:spcPts val="1800"/>
              </a:spcAft>
              <a:buClr>
                <a:schemeClr val="tx1"/>
              </a:buClr>
              <a:buSzPct val="85000"/>
              <a:buFont typeface="Arial" pitchFamily="34" charset="0"/>
              <a:buChar char="■"/>
              <a:defRPr/>
            </a:pPr>
            <a:r>
              <a:rPr lang="en-US" sz="2400" dirty="0"/>
              <a:t>Precipitation, Temperature, and more</a:t>
            </a:r>
          </a:p>
        </p:txBody>
      </p:sp>
      <p:sp>
        <p:nvSpPr>
          <p:cNvPr id="14" name="Rectangle 3">
            <a:extLst>
              <a:ext uri="{FF2B5EF4-FFF2-40B4-BE49-F238E27FC236}">
                <a16:creationId xmlns:a16="http://schemas.microsoft.com/office/drawing/2014/main" id="{BDA432DE-08EC-28E1-FE37-FBF219A73D80}"/>
              </a:ext>
            </a:extLst>
          </p:cNvPr>
          <p:cNvSpPr txBox="1">
            <a:spLocks noChangeArrowheads="1"/>
          </p:cNvSpPr>
          <p:nvPr/>
        </p:nvSpPr>
        <p:spPr bwMode="auto">
          <a:xfrm>
            <a:off x="6652519" y="1098460"/>
            <a:ext cx="6261426" cy="1781908"/>
          </a:xfrm>
          <a:prstGeom prst="rect">
            <a:avLst/>
          </a:prstGeom>
          <a:noFill/>
          <a:ln w="9525">
            <a:noFill/>
            <a:miter lim="800000"/>
            <a:headEnd/>
            <a:tailEnd/>
          </a:ln>
        </p:spPr>
        <p:txBody>
          <a:bodyPr/>
          <a:lstStyle/>
          <a:p>
            <a:pPr marL="228600" indent="-228600" eaLnBrk="0" hangingPunct="0">
              <a:spcAft>
                <a:spcPts val="1800"/>
              </a:spcAft>
              <a:buClr>
                <a:schemeClr val="tx1"/>
              </a:buClr>
              <a:buSzPct val="85000"/>
              <a:buFont typeface="Arial" pitchFamily="34" charset="0"/>
              <a:buChar char="■"/>
              <a:defRPr/>
            </a:pPr>
            <a:r>
              <a:rPr lang="en-US" sz="2400" dirty="0"/>
              <a:t>Allows for:</a:t>
            </a:r>
          </a:p>
          <a:p>
            <a:pPr marL="685800" lvl="1" indent="-228600" eaLnBrk="0" hangingPunct="0">
              <a:buClr>
                <a:schemeClr val="tx1"/>
              </a:buClr>
              <a:buSzPct val="85000"/>
              <a:buFont typeface="Arial" pitchFamily="34" charset="0"/>
              <a:buChar char="■"/>
              <a:defRPr/>
            </a:pPr>
            <a:r>
              <a:rPr lang="en-US" sz="2400" dirty="0"/>
              <a:t>Observed Dataset Corrections</a:t>
            </a:r>
          </a:p>
          <a:p>
            <a:pPr marL="685800" lvl="1" indent="-228600" eaLnBrk="0" hangingPunct="0">
              <a:spcAft>
                <a:spcPts val="1800"/>
              </a:spcAft>
              <a:buClr>
                <a:schemeClr val="tx1"/>
              </a:buClr>
              <a:buSzPct val="85000"/>
              <a:buFont typeface="Arial" pitchFamily="34" charset="0"/>
              <a:buChar char="■"/>
              <a:defRPr/>
            </a:pPr>
            <a:r>
              <a:rPr lang="en-US" sz="2400" dirty="0"/>
              <a:t>Forecast Dataset Adjustments for Additional “</a:t>
            </a:r>
            <a:r>
              <a:rPr lang="en-US" sz="2400" b="1" dirty="0"/>
              <a:t>What-If</a:t>
            </a:r>
            <a:r>
              <a:rPr lang="en-US" sz="2400" dirty="0"/>
              <a:t>” Scenarios</a:t>
            </a:r>
          </a:p>
        </p:txBody>
      </p:sp>
      <p:pic>
        <p:nvPicPr>
          <p:cNvPr id="16" name="Graphic 15" descr="Badge Follow with solid fill">
            <a:extLst>
              <a:ext uri="{FF2B5EF4-FFF2-40B4-BE49-F238E27FC236}">
                <a16:creationId xmlns:a16="http://schemas.microsoft.com/office/drawing/2014/main" id="{D48EC83F-E62B-A875-EC57-2EDCFD0EB6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42947" y="4497896"/>
            <a:ext cx="914400" cy="914400"/>
          </a:xfrm>
          <a:prstGeom prst="rect">
            <a:avLst/>
          </a:prstGeom>
        </p:spPr>
      </p:pic>
      <p:pic>
        <p:nvPicPr>
          <p:cNvPr id="27" name="Graphic 26" descr="Chevron arrows with solid fill">
            <a:extLst>
              <a:ext uri="{FF2B5EF4-FFF2-40B4-BE49-F238E27FC236}">
                <a16:creationId xmlns:a16="http://schemas.microsoft.com/office/drawing/2014/main" id="{386A6BAE-0249-598A-3FCB-BC41796D042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04985" y="4513460"/>
            <a:ext cx="914400" cy="9144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3"/>
          <p:cNvSpPr txBox="1">
            <a:spLocks noChangeArrowheads="1"/>
          </p:cNvSpPr>
          <p:nvPr/>
        </p:nvSpPr>
        <p:spPr bwMode="auto">
          <a:xfrm>
            <a:off x="162877" y="1204550"/>
            <a:ext cx="5230584" cy="5029200"/>
          </a:xfrm>
          <a:prstGeom prst="rect">
            <a:avLst/>
          </a:prstGeom>
          <a:noFill/>
          <a:ln w="9525">
            <a:noFill/>
            <a:miter lim="800000"/>
            <a:headEnd/>
            <a:tailEnd/>
          </a:ln>
        </p:spPr>
        <p:txBody>
          <a:bodyPr/>
          <a:lstStyle/>
          <a:p>
            <a:pPr marL="228600" indent="-228600" eaLnBrk="0" hangingPunct="0">
              <a:spcAft>
                <a:spcPts val="1800"/>
              </a:spcAft>
              <a:buClr>
                <a:schemeClr val="tx1"/>
              </a:buClr>
              <a:buSzPct val="85000"/>
              <a:buFont typeface="Arial" pitchFamily="34" charset="0"/>
              <a:buChar char="■"/>
              <a:defRPr/>
            </a:pPr>
            <a:r>
              <a:rPr lang="en-US" sz="2400" dirty="0"/>
              <a:t>Compute runoff and uncontrolled flows given input meteorological data</a:t>
            </a:r>
          </a:p>
          <a:p>
            <a:pPr marL="228600" indent="-228600" eaLnBrk="0" hangingPunct="0">
              <a:spcAft>
                <a:spcPts val="1800"/>
              </a:spcAft>
              <a:buClr>
                <a:schemeClr val="tx1"/>
              </a:buClr>
              <a:buSzPct val="85000"/>
              <a:buFont typeface="Arial" pitchFamily="34" charset="0"/>
              <a:buChar char="■"/>
              <a:defRPr/>
            </a:pPr>
            <a:r>
              <a:rPr lang="en-US" sz="2400" dirty="0"/>
              <a:t>Predict inflows to reservoirs, and local-flows downstream of reservoirs</a:t>
            </a:r>
          </a:p>
          <a:p>
            <a:pPr marL="228600" indent="-228600" eaLnBrk="0" hangingPunct="0">
              <a:spcAft>
                <a:spcPts val="1800"/>
              </a:spcAft>
              <a:buClr>
                <a:schemeClr val="tx1"/>
              </a:buClr>
              <a:buSzPct val="85000"/>
              <a:buFont typeface="Arial" pitchFamily="34" charset="0"/>
              <a:buChar char="■"/>
              <a:defRPr/>
            </a:pPr>
            <a:r>
              <a:rPr lang="en-US" sz="2400" dirty="0"/>
              <a:t>Spatially distributed continuous simulation options</a:t>
            </a:r>
          </a:p>
          <a:p>
            <a:pPr marL="228600" indent="-228600" eaLnBrk="0" hangingPunct="0">
              <a:spcAft>
                <a:spcPts val="1800"/>
              </a:spcAft>
              <a:buClr>
                <a:schemeClr val="tx1"/>
              </a:buClr>
              <a:buSzPct val="85000"/>
              <a:buFont typeface="Arial" pitchFamily="34" charset="0"/>
              <a:buChar char="■"/>
              <a:defRPr/>
            </a:pPr>
            <a:r>
              <a:rPr lang="en-US" sz="2400" dirty="0"/>
              <a:t>Model output used as input to reservoir operations and hydraulics models</a:t>
            </a:r>
          </a:p>
        </p:txBody>
      </p:sp>
      <p:pic>
        <p:nvPicPr>
          <p:cNvPr id="23" name="Picture 22"/>
          <p:cNvPicPr>
            <a:picLocks noChangeAspect="1"/>
          </p:cNvPicPr>
          <p:nvPr/>
        </p:nvPicPr>
        <p:blipFill>
          <a:blip r:embed="rId3"/>
          <a:stretch>
            <a:fillRect/>
          </a:stretch>
        </p:blipFill>
        <p:spPr>
          <a:xfrm>
            <a:off x="5307199" y="4167192"/>
            <a:ext cx="4106632" cy="2455725"/>
          </a:xfrm>
          <a:prstGeom prst="rect">
            <a:avLst/>
          </a:prstGeom>
        </p:spPr>
      </p:pic>
      <p:sp>
        <p:nvSpPr>
          <p:cNvPr id="2" name="Title 1">
            <a:extLst>
              <a:ext uri="{FF2B5EF4-FFF2-40B4-BE49-F238E27FC236}">
                <a16:creationId xmlns:a16="http://schemas.microsoft.com/office/drawing/2014/main" id="{B680D33A-DC49-6542-658B-73F73DECEDF3}"/>
              </a:ext>
            </a:extLst>
          </p:cNvPr>
          <p:cNvSpPr>
            <a:spLocks noGrp="1"/>
          </p:cNvSpPr>
          <p:nvPr>
            <p:ph type="title"/>
          </p:nvPr>
        </p:nvSpPr>
        <p:spPr>
          <a:xfrm>
            <a:off x="2426447" y="128981"/>
            <a:ext cx="7333373" cy="832920"/>
          </a:xfrm>
        </p:spPr>
        <p:txBody>
          <a:bodyPr/>
          <a:lstStyle/>
          <a:p>
            <a:pPr algn="ctr"/>
            <a:r>
              <a:rPr lang="en-US" dirty="0"/>
              <a:t>Hydrologic Modeling: </a:t>
            </a:r>
            <a:br>
              <a:rPr lang="en-US" dirty="0"/>
            </a:br>
            <a:r>
              <a:rPr lang="en-US" dirty="0"/>
              <a:t>HEC-HMS</a:t>
            </a:r>
          </a:p>
        </p:txBody>
      </p:sp>
      <p:pic>
        <p:nvPicPr>
          <p:cNvPr id="4" name="Picture 3">
            <a:extLst>
              <a:ext uri="{FF2B5EF4-FFF2-40B4-BE49-F238E27FC236}">
                <a16:creationId xmlns:a16="http://schemas.microsoft.com/office/drawing/2014/main" id="{0C3604A6-4146-27DA-D6A5-D2779E663A2F}"/>
              </a:ext>
            </a:extLst>
          </p:cNvPr>
          <p:cNvPicPr>
            <a:picLocks noChangeAspect="1"/>
          </p:cNvPicPr>
          <p:nvPr/>
        </p:nvPicPr>
        <p:blipFill>
          <a:blip r:embed="rId4"/>
          <a:stretch>
            <a:fillRect/>
          </a:stretch>
        </p:blipFill>
        <p:spPr>
          <a:xfrm>
            <a:off x="5307199" y="1124338"/>
            <a:ext cx="5463426" cy="3042854"/>
          </a:xfrm>
          <a:prstGeom prst="rect">
            <a:avLst/>
          </a:prstGeom>
        </p:spPr>
      </p:pic>
      <p:pic>
        <p:nvPicPr>
          <p:cNvPr id="5" name="Picture 4">
            <a:extLst>
              <a:ext uri="{FF2B5EF4-FFF2-40B4-BE49-F238E27FC236}">
                <a16:creationId xmlns:a16="http://schemas.microsoft.com/office/drawing/2014/main" id="{3B8050A0-E7C2-8265-40EA-FDD6E20FB1C9}"/>
              </a:ext>
            </a:extLst>
          </p:cNvPr>
          <p:cNvPicPr>
            <a:picLocks noChangeAspect="1"/>
          </p:cNvPicPr>
          <p:nvPr/>
        </p:nvPicPr>
        <p:blipFill>
          <a:blip r:embed="rId5"/>
          <a:stretch>
            <a:fillRect/>
          </a:stretch>
        </p:blipFill>
        <p:spPr>
          <a:xfrm>
            <a:off x="8535517" y="3356149"/>
            <a:ext cx="3344983" cy="3093211"/>
          </a:xfrm>
          <a:prstGeom prst="rect">
            <a:avLst/>
          </a:prstGeom>
        </p:spPr>
      </p:pic>
    </p:spTree>
    <p:extLst>
      <p:ext uri="{BB962C8B-B14F-4D97-AF65-F5344CB8AC3E}">
        <p14:creationId xmlns:p14="http://schemas.microsoft.com/office/powerpoint/2010/main" val="50390338"/>
      </p:ext>
    </p:extLst>
  </p:cSld>
  <p:clrMapOvr>
    <a:masterClrMapping/>
  </p:clrMapOvr>
</p:sld>
</file>

<file path=ppt/theme/theme1.xml><?xml version="1.0" encoding="utf-8"?>
<a:theme xmlns:a="http://schemas.openxmlformats.org/drawingml/2006/main" name="Upper left castle template public">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2.xml><?xml version="1.0" encoding="utf-8"?>
<a:theme xmlns:a="http://schemas.openxmlformats.org/drawingml/2006/main" name="CUI Upper left Castle template ">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3.xml><?xml version="1.0" encoding="utf-8"?>
<a:theme xmlns:a="http://schemas.openxmlformats.org/drawingml/2006/main" name="traditional template NON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4.xml><?xml version="1.0" encoding="utf-8"?>
<a:theme xmlns:a="http://schemas.openxmlformats.org/drawingml/2006/main" name="Traditional template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5.xml><?xml version="1.0" encoding="utf-8"?>
<a:theme xmlns:a="http://schemas.openxmlformats.org/drawingml/2006/main" name="2_Upper Left Star and Castle NON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6.xml><?xml version="1.0" encoding="utf-8"?>
<a:theme xmlns:a="http://schemas.openxmlformats.org/drawingml/2006/main" name="Upper Left Star and Castle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7.xml><?xml version="1.0" encoding="utf-8"?>
<a:theme xmlns:a="http://schemas.openxmlformats.org/drawingml/2006/main" name="Chart Color Templates">
  <a:themeElements>
    <a:clrScheme name="Charts">
      <a:dk1>
        <a:srgbClr val="221F20"/>
      </a:dk1>
      <a:lt1>
        <a:srgbClr val="565557"/>
      </a:lt1>
      <a:dk2>
        <a:srgbClr val="FFFFFF"/>
      </a:dk2>
      <a:lt2>
        <a:srgbClr val="D5D5D7"/>
      </a:lt2>
      <a:accent1>
        <a:srgbClr val="F16521"/>
      </a:accent1>
      <a:accent2>
        <a:srgbClr val="2DAA27"/>
      </a:accent2>
      <a:accent3>
        <a:srgbClr val="CF0000"/>
      </a:accent3>
      <a:accent4>
        <a:srgbClr val="FFCC01"/>
      </a:accent4>
      <a:accent5>
        <a:srgbClr val="00308F"/>
      </a:accent5>
      <a:accent6>
        <a:srgbClr val="532476"/>
      </a:accent6>
      <a:hlink>
        <a:srgbClr val="4D7EA1"/>
      </a:hlink>
      <a:folHlink>
        <a:srgbClr val="CF000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7A4F02DA-9F69-4CE8-8688-F5382440A1E1}"/>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EBE2E36-FDBB-4561-8FBA-724B108E05FE}"/>
</file>

<file path=customXml/itemProps2.xml><?xml version="1.0" encoding="utf-8"?>
<ds:datastoreItem xmlns:ds="http://schemas.openxmlformats.org/officeDocument/2006/customXml" ds:itemID="{0B8C2CD5-50C2-4A7C-996A-3D6312B83669}">
  <ds:schemaRefs>
    <ds:schemaRef ds:uri="http://schemas.microsoft.com/office/2006/documentManagement/types"/>
    <ds:schemaRef ds:uri="http://schemas.microsoft.com/office/2006/metadata/properties"/>
    <ds:schemaRef ds:uri="http://schemas.microsoft.com/office/infopath/2007/PartnerControls"/>
    <ds:schemaRef ds:uri="http://purl.org/dc/terms/"/>
    <ds:schemaRef ds:uri="http://purl.org/dc/dcmitype/"/>
    <ds:schemaRef ds:uri="18f88ba2-4714-4ce4-8806-1d85d427829f"/>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57CAE72E-856B-4DF4-A9F6-93C41667E9A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25393</TotalTime>
  <Words>1655</Words>
  <Application>Microsoft Office PowerPoint</Application>
  <PresentationFormat>Widescreen</PresentationFormat>
  <Paragraphs>293</Paragraphs>
  <Slides>35</Slides>
  <Notes>35</Notes>
  <HiddenSlides>0</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35</vt:i4>
      </vt:variant>
    </vt:vector>
  </HeadingPairs>
  <TitlesOfParts>
    <vt:vector size="48" baseType="lpstr">
      <vt:lpstr>Arial</vt:lpstr>
      <vt:lpstr>Calibri</vt:lpstr>
      <vt:lpstr>Google Sans</vt:lpstr>
      <vt:lpstr>Roboto</vt:lpstr>
      <vt:lpstr>Trebuchet MS</vt:lpstr>
      <vt:lpstr>Wingdings</vt:lpstr>
      <vt:lpstr>Upper left castle template public</vt:lpstr>
      <vt:lpstr>CUI Upper left Castle template </vt:lpstr>
      <vt:lpstr>traditional template NON CUI</vt:lpstr>
      <vt:lpstr>Traditional template CUI</vt:lpstr>
      <vt:lpstr>2_Upper Left Star and Castle NON CUI</vt:lpstr>
      <vt:lpstr>Upper Left Star and Castle CUI</vt:lpstr>
      <vt:lpstr>Chart Color Templates</vt:lpstr>
      <vt:lpstr>Forecasting within CWMS/HEC-RTS</vt:lpstr>
      <vt:lpstr>Forecasting within CWMS/HEC-RTS</vt:lpstr>
      <vt:lpstr>Overview</vt:lpstr>
      <vt:lpstr>Corps Water management System (CWMS) Overview</vt:lpstr>
      <vt:lpstr>Corps Water Management System (CWMS)</vt:lpstr>
      <vt:lpstr>CWMS CAVI/HEC-RTS</vt:lpstr>
      <vt:lpstr>HEC-RTS Modeling Tools</vt:lpstr>
      <vt:lpstr>Meteorological Scenarios:  HEC-MetVue</vt:lpstr>
      <vt:lpstr>Hydrologic Modeling:  HEC-HMS</vt:lpstr>
      <vt:lpstr>Reservoir Operations:  HEC-ResSim </vt:lpstr>
      <vt:lpstr>River Hydraulics:  HEC-RAS</vt:lpstr>
      <vt:lpstr>Consequences:  HEC-FIA</vt:lpstr>
      <vt:lpstr>CWMS National  Implementation Plan</vt:lpstr>
      <vt:lpstr>100% CWMS IMPLEMENTATION</vt:lpstr>
      <vt:lpstr>Primary Forecasting Options within HEC-RTS</vt:lpstr>
      <vt:lpstr>CWMS / HEC-RTS Forecasting</vt:lpstr>
      <vt:lpstr>CUMULUS – Provides meteorologic Forecasts to USACE</vt:lpstr>
      <vt:lpstr>HEC-RTS Ensemble Compute</vt:lpstr>
      <vt:lpstr>PowerPoint Presentation</vt:lpstr>
      <vt:lpstr>CAVI Ensemble Compute</vt:lpstr>
      <vt:lpstr>HEC-RTS Ensemble Forecast Processor</vt:lpstr>
      <vt:lpstr>Ensemble Forecast Processor (EFP)</vt:lpstr>
      <vt:lpstr>Ensemble Forecast Processor</vt:lpstr>
      <vt:lpstr>Ensemble Forecast Processor</vt:lpstr>
      <vt:lpstr>Ensemble Forecast Processor (EFP)</vt:lpstr>
      <vt:lpstr>Summarized ensemble forecast</vt:lpstr>
      <vt:lpstr>Regulated ensemble forecast</vt:lpstr>
      <vt:lpstr>Example Application</vt:lpstr>
      <vt:lpstr>EFP Example Application</vt:lpstr>
      <vt:lpstr>EFP Example Application</vt:lpstr>
      <vt:lpstr>EFP Example Application</vt:lpstr>
      <vt:lpstr>EFP Example Application</vt:lpstr>
      <vt:lpstr>EFP Example Application</vt:lpstr>
      <vt:lpstr>Forecasting Improvements</vt:lpstr>
      <vt:lpstr>Questions additional Documentation</vt:lpstr>
    </vt:vector>
  </TitlesOfParts>
  <Company>United States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ELW</dc:creator>
  <cp:lastModifiedBy>Fleming, Matthew J CIV USARMY CEIWR (USA)</cp:lastModifiedBy>
  <cp:revision>543</cp:revision>
  <dcterms:created xsi:type="dcterms:W3CDTF">2017-02-20T05:10:01Z</dcterms:created>
  <dcterms:modified xsi:type="dcterms:W3CDTF">2025-08-01T16:39:37Z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ies>
</file>